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23C339-DFB4-4DF6-AD9A-2E776C8CE466}"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154656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23C339-DFB4-4DF6-AD9A-2E776C8CE466}"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342896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23C339-DFB4-4DF6-AD9A-2E776C8CE466}"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274232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23C339-DFB4-4DF6-AD9A-2E776C8CE466}"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114274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23C339-DFB4-4DF6-AD9A-2E776C8CE466}"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360415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23C339-DFB4-4DF6-AD9A-2E776C8CE466}"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121068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23C339-DFB4-4DF6-AD9A-2E776C8CE466}" type="datetimeFigureOut">
              <a:rPr lang="en-GB" smtClean="0"/>
              <a:t>27/02/2024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72166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23C339-DFB4-4DF6-AD9A-2E776C8CE466}" type="datetimeFigureOut">
              <a:rPr lang="en-GB" smtClean="0"/>
              <a:t>27/02/2024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142044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3C339-DFB4-4DF6-AD9A-2E776C8CE466}" type="datetimeFigureOut">
              <a:rPr lang="en-GB" smtClean="0"/>
              <a:t>27/02/2024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401897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23C339-DFB4-4DF6-AD9A-2E776C8CE466}"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411897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23C339-DFB4-4DF6-AD9A-2E776C8CE466}"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97C42-0310-490D-8CF4-EA58AEE0EEB1}" type="slidenum">
              <a:rPr lang="en-GB" smtClean="0"/>
              <a:t>‹#›</a:t>
            </a:fld>
            <a:endParaRPr lang="en-GB"/>
          </a:p>
        </p:txBody>
      </p:sp>
    </p:spTree>
    <p:extLst>
      <p:ext uri="{BB962C8B-B14F-4D97-AF65-F5344CB8AC3E}">
        <p14:creationId xmlns:p14="http://schemas.microsoft.com/office/powerpoint/2010/main" val="70882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3C339-DFB4-4DF6-AD9A-2E776C8CE466}" type="datetimeFigureOut">
              <a:rPr lang="en-GB" smtClean="0"/>
              <a:t>27/02/2024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7C42-0310-490D-8CF4-EA58AEE0EEB1}" type="slidenum">
              <a:rPr lang="en-GB" smtClean="0"/>
              <a:t>‹#›</a:t>
            </a:fld>
            <a:endParaRPr lang="en-GB"/>
          </a:p>
        </p:txBody>
      </p:sp>
    </p:spTree>
    <p:extLst>
      <p:ext uri="{BB962C8B-B14F-4D97-AF65-F5344CB8AC3E}">
        <p14:creationId xmlns:p14="http://schemas.microsoft.com/office/powerpoint/2010/main" val="325336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4a"/><Relationship Id="rId7" Type="http://schemas.openxmlformats.org/officeDocument/2006/relationships/image" Target="../media/image3.jp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4.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4.m4a"/><Relationship Id="rId7" Type="http://schemas.openxmlformats.org/officeDocument/2006/relationships/image" Target="../media/image7.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hyperlink" Target="https://app.senecalearning.com/classroom/course/31b5a110-bffe-4156-a620-495a430ceed1/section/808116a1-68a2-4e0a-a534-7f1f858b5255/session" TargetMode="External"/><Relationship Id="rId11" Type="http://schemas.openxmlformats.org/officeDocument/2006/relationships/image" Target="../media/image4.png"/><Relationship Id="rId5" Type="http://schemas.openxmlformats.org/officeDocument/2006/relationships/hyperlink" Target="https://www.youtube.com/@allsociology" TargetMode="External"/><Relationship Id="rId10" Type="http://schemas.openxmlformats.org/officeDocument/2006/relationships/image" Target="../media/image10.png"/><Relationship Id="rId4" Type="http://schemas.openxmlformats.org/officeDocument/2006/relationships/slideLayout" Target="../slideLayouts/slideLayout2.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a:solidFill>
            <a:srgbClr val="00B0F0"/>
          </a:solidFill>
        </p:spPr>
        <p:txBody>
          <a:bodyPr/>
          <a:lstStyle/>
          <a:p>
            <a:pPr algn="ctr"/>
            <a:r>
              <a:rPr lang="en-GB" dirty="0">
                <a:latin typeface="Kristen ITC" panose="03050502040202030202" pitchFamily="66" charset="0"/>
              </a:rPr>
              <a:t>A helping hand from the Social science department</a:t>
            </a:r>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769253" y="1325563"/>
            <a:ext cx="6422747" cy="5532437"/>
          </a:xfr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490" y="1325563"/>
            <a:ext cx="4864450" cy="300077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803" y="4326340"/>
            <a:ext cx="4745370" cy="2228850"/>
          </a:xfrm>
          <a:prstGeom prst="rect">
            <a:avLst/>
          </a:prstGeom>
        </p:spPr>
      </p:pic>
      <p:pic>
        <p:nvPicPr>
          <p:cNvPr id="2" name="Audio 1">
            <a:hlinkClick r:id="" action="ppaction://media"/>
            <a:extLst>
              <a:ext uri="{FF2B5EF4-FFF2-40B4-BE49-F238E27FC236}">
                <a16:creationId xmlns:a16="http://schemas.microsoft.com/office/drawing/2014/main" id="{DC86A7E4-6640-424B-9D64-4700125532B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215524951"/>
      </p:ext>
    </p:extLst>
  </p:cSld>
  <p:clrMapOvr>
    <a:masterClrMapping/>
  </p:clrMapOvr>
  <mc:AlternateContent xmlns:mc="http://schemas.openxmlformats.org/markup-compatibility/2006">
    <mc:Choice xmlns:p14="http://schemas.microsoft.com/office/powerpoint/2010/main" Requires="p14">
      <p:transition spd="slow" p14:dur="2000" advTm="10108"/>
    </mc:Choice>
    <mc:Fallback>
      <p:transition spd="slow" advTm="10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9"/>
            <a:ext cx="12192000" cy="1037230"/>
          </a:xfrm>
          <a:solidFill>
            <a:srgbClr val="00B0F0"/>
          </a:solidFill>
          <a:ln w="57150">
            <a:solidFill>
              <a:schemeClr val="tx1"/>
            </a:solidFill>
          </a:ln>
        </p:spPr>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Key dates for your diary</a:t>
            </a:r>
          </a:p>
        </p:txBody>
      </p:sp>
      <p:sp>
        <p:nvSpPr>
          <p:cNvPr id="3" name="Content Placeholder 2"/>
          <p:cNvSpPr>
            <a:spLocks noGrp="1"/>
          </p:cNvSpPr>
          <p:nvPr>
            <p:ph idx="1"/>
          </p:nvPr>
        </p:nvSpPr>
        <p:spPr>
          <a:xfrm>
            <a:off x="150126" y="1364776"/>
            <a:ext cx="4681182" cy="5016903"/>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We are very fortunate and unique in the sense that the students finish learning the specification by Feb half term so the remainder of the year will be dedicated to revision. It is essential that this time is used to full effect and supported with work at home too.</a:t>
            </a:r>
          </a:p>
          <a:p>
            <a:r>
              <a:rPr lang="en-GB" dirty="0">
                <a:latin typeface="Tahoma" panose="020B0604030504040204" pitchFamily="34" charset="0"/>
                <a:ea typeface="Tahoma" panose="020B0604030504040204" pitchFamily="34" charset="0"/>
                <a:cs typeface="Tahoma" panose="020B0604030504040204" pitchFamily="34" charset="0"/>
              </a:rPr>
              <a:t>Aside from this point there are a few key dates.</a:t>
            </a:r>
          </a:p>
        </p:txBody>
      </p:sp>
      <p:sp>
        <p:nvSpPr>
          <p:cNvPr id="4" name="TextBox 3"/>
          <p:cNvSpPr txBox="1"/>
          <p:nvPr/>
        </p:nvSpPr>
        <p:spPr>
          <a:xfrm>
            <a:off x="5245288" y="1072628"/>
            <a:ext cx="6946711" cy="1815882"/>
          </a:xfrm>
          <a:prstGeom prst="rect">
            <a:avLst/>
          </a:prstGeom>
          <a:solidFill>
            <a:srgbClr val="FFFF00"/>
          </a:solidFill>
          <a:ln w="38100">
            <a:solidFill>
              <a:schemeClr val="tx1"/>
            </a:solidFill>
          </a:ln>
        </p:spPr>
        <p:txBody>
          <a:bodyPr wrap="square" rtlCol="0">
            <a:spAutoFit/>
          </a:bodyPr>
          <a:lstStyle/>
          <a:p>
            <a:pPr algn="ctr"/>
            <a:r>
              <a:rPr lang="en-GB" b="1" u="sng" dirty="0">
                <a:latin typeface="Tahoma" panose="020B0604030504040204" pitchFamily="34" charset="0"/>
                <a:ea typeface="Tahoma" panose="020B0604030504040204" pitchFamily="34" charset="0"/>
                <a:cs typeface="Tahoma" panose="020B0604030504040204" pitchFamily="34" charset="0"/>
              </a:rPr>
              <a:t>Exams</a:t>
            </a:r>
          </a:p>
          <a:p>
            <a:r>
              <a:rPr lang="en-GB" dirty="0">
                <a:latin typeface="Tahoma" panose="020B0604030504040204" pitchFamily="34" charset="0"/>
                <a:ea typeface="Tahoma" panose="020B0604030504040204" pitchFamily="34" charset="0"/>
                <a:cs typeface="Tahoma" panose="020B0604030504040204" pitchFamily="34" charset="0"/>
              </a:rPr>
              <a:t>The course is 100 % exam and there are 2 papers.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sz="2000" b="1" dirty="0">
                <a:latin typeface="Comic Sans MS" panose="030F0702030302020204" pitchFamily="66" charset="0"/>
                <a:ea typeface="Tahoma" panose="020B0604030504040204" pitchFamily="34" charset="0"/>
                <a:cs typeface="Tahoma" panose="020B0604030504040204" pitchFamily="34" charset="0"/>
              </a:rPr>
              <a:t>Paper 1- </a:t>
            </a:r>
            <a:r>
              <a:rPr lang="en-GB" sz="2000" b="1" dirty="0">
                <a:highlight>
                  <a:srgbClr val="FFFF00"/>
                </a:highlight>
                <a:latin typeface="Comic Sans MS" panose="030F0702030302020204" pitchFamily="66" charset="0"/>
              </a:rPr>
              <a:t>Friday 10</a:t>
            </a:r>
            <a:r>
              <a:rPr lang="en-GB" sz="2000" b="1" baseline="30000" dirty="0">
                <a:highlight>
                  <a:srgbClr val="FFFF00"/>
                </a:highlight>
                <a:latin typeface="Comic Sans MS" panose="030F0702030302020204" pitchFamily="66" charset="0"/>
              </a:rPr>
              <a:t>th</a:t>
            </a:r>
            <a:r>
              <a:rPr lang="en-GB" sz="2000" b="1" dirty="0">
                <a:highlight>
                  <a:srgbClr val="FFFF00"/>
                </a:highlight>
                <a:latin typeface="Comic Sans MS" panose="030F0702030302020204" pitchFamily="66" charset="0"/>
              </a:rPr>
              <a:t> May (PM)</a:t>
            </a:r>
          </a:p>
          <a:p>
            <a:r>
              <a:rPr lang="en-GB" sz="2000" b="1" dirty="0">
                <a:latin typeface="Comic Sans MS" panose="030F0702030302020204" pitchFamily="66" charset="0"/>
                <a:ea typeface="Tahoma" panose="020B0604030504040204" pitchFamily="34" charset="0"/>
                <a:cs typeface="Tahoma" panose="020B0604030504040204" pitchFamily="34" charset="0"/>
              </a:rPr>
              <a:t>Paper 2- Tuesday 21</a:t>
            </a:r>
            <a:r>
              <a:rPr lang="en-GB" sz="2000" b="1" baseline="30000" dirty="0">
                <a:latin typeface="Comic Sans MS" panose="030F0702030302020204" pitchFamily="66" charset="0"/>
                <a:ea typeface="Tahoma" panose="020B0604030504040204" pitchFamily="34" charset="0"/>
                <a:cs typeface="Tahoma" panose="020B0604030504040204" pitchFamily="34" charset="0"/>
              </a:rPr>
              <a:t>st</a:t>
            </a:r>
            <a:r>
              <a:rPr lang="en-GB" sz="2000" b="1" dirty="0">
                <a:latin typeface="Comic Sans MS" panose="030F0702030302020204" pitchFamily="66" charset="0"/>
                <a:ea typeface="Tahoma" panose="020B0604030504040204" pitchFamily="34" charset="0"/>
                <a:cs typeface="Tahoma" panose="020B0604030504040204" pitchFamily="34" charset="0"/>
              </a:rPr>
              <a:t> May (PM)</a:t>
            </a:r>
          </a:p>
          <a:p>
            <a:endParaRPr lang="en-GB" dirty="0">
              <a:latin typeface="Kristen ITC" panose="03050502040202030202" pitchFamily="66" charset="0"/>
            </a:endParaRPr>
          </a:p>
        </p:txBody>
      </p:sp>
      <p:sp>
        <p:nvSpPr>
          <p:cNvPr id="5" name="TextBox 4"/>
          <p:cNvSpPr txBox="1"/>
          <p:nvPr/>
        </p:nvSpPr>
        <p:spPr>
          <a:xfrm>
            <a:off x="5245288" y="3242358"/>
            <a:ext cx="6946711" cy="1354217"/>
          </a:xfrm>
          <a:prstGeom prst="rect">
            <a:avLst/>
          </a:prstGeom>
          <a:solidFill>
            <a:srgbClr val="CCCCFF"/>
          </a:solidFill>
          <a:ln w="28575">
            <a:solidFill>
              <a:schemeClr val="tx1"/>
            </a:solidFill>
          </a:ln>
        </p:spPr>
        <p:txBody>
          <a:bodyPr wrap="square" rtlCol="0">
            <a:spAutoFit/>
          </a:bodyPr>
          <a:lstStyle/>
          <a:p>
            <a:r>
              <a:rPr lang="en-GB" b="1" u="sng" dirty="0">
                <a:latin typeface="Tahoma" panose="020B0604030504040204" pitchFamily="34" charset="0"/>
                <a:ea typeface="Tahoma" panose="020B0604030504040204" pitchFamily="34" charset="0"/>
                <a:cs typeface="Tahoma" panose="020B0604030504040204" pitchFamily="34" charset="0"/>
              </a:rPr>
              <a:t>Intervention sessions</a:t>
            </a:r>
          </a:p>
          <a:p>
            <a:r>
              <a:rPr lang="en-GB" sz="1600" dirty="0">
                <a:latin typeface="Tahoma" panose="020B0604030504040204" pitchFamily="34" charset="0"/>
                <a:ea typeface="Tahoma" panose="020B0604030504040204" pitchFamily="34" charset="0"/>
                <a:cs typeface="Tahoma" panose="020B0604030504040204" pitchFamily="34" charset="0"/>
              </a:rPr>
              <a:t>Certain students will be invited and these will run once a week</a:t>
            </a:r>
            <a:endParaRPr lang="en-GB" sz="1600" b="1" u="sng" dirty="0">
              <a:latin typeface="Tahoma" panose="020B0604030504040204" pitchFamily="34" charset="0"/>
              <a:ea typeface="Tahoma" panose="020B0604030504040204" pitchFamily="34" charset="0"/>
              <a:cs typeface="Tahoma" panose="020B0604030504040204" pitchFamily="34" charset="0"/>
            </a:endParaRPr>
          </a:p>
          <a:p>
            <a:r>
              <a:rPr lang="en-GB" sz="1600" b="1" u="sng" dirty="0">
                <a:latin typeface="Tahoma" panose="020B0604030504040204" pitchFamily="34" charset="0"/>
                <a:ea typeface="Tahoma" panose="020B0604030504040204" pitchFamily="34" charset="0"/>
                <a:cs typeface="Tahoma" panose="020B0604030504040204" pitchFamily="34" charset="0"/>
              </a:rPr>
              <a:t>Revision lectures are:</a:t>
            </a:r>
          </a:p>
          <a:p>
            <a:r>
              <a:rPr lang="en-GB" sz="1600" dirty="0">
                <a:latin typeface="Tahoma" panose="020B0604030504040204" pitchFamily="34" charset="0"/>
                <a:ea typeface="Tahoma" panose="020B0604030504040204" pitchFamily="34" charset="0"/>
                <a:cs typeface="Tahoma" panose="020B0604030504040204" pitchFamily="34" charset="0"/>
              </a:rPr>
              <a:t>All students will be invited to 2 sessions one shortly before each exam Dates for this TBC</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7" name="Audio 6">
            <a:hlinkClick r:id="" action="ppaction://media"/>
            <a:extLst>
              <a:ext uri="{FF2B5EF4-FFF2-40B4-BE49-F238E27FC236}">
                <a16:creationId xmlns:a16="http://schemas.microsoft.com/office/drawing/2014/main" id="{836211DE-6091-4894-8A4E-0387063D031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51172500"/>
      </p:ext>
    </p:extLst>
  </p:cSld>
  <p:clrMapOvr>
    <a:masterClrMapping/>
  </p:clrMapOvr>
  <mc:AlternateContent xmlns:mc="http://schemas.openxmlformats.org/markup-compatibility/2006">
    <mc:Choice xmlns:p14="http://schemas.microsoft.com/office/powerpoint/2010/main" Requires="p14">
      <p:transition spd="slow" p14:dur="2000" advTm="107011"/>
    </mc:Choice>
    <mc:Fallback>
      <p:transition spd="slow" advTm="107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7"/>
                </p:tgtEl>
              </p:cMediaNode>
            </p:audio>
          </p:childTnLst>
        </p:cTn>
      </p:par>
    </p:tnLst>
    <p:bldLst>
      <p:bldP spid="3" grpId="0"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2512"/>
          </a:xfrm>
          <a:solidFill>
            <a:srgbClr val="CCCCFF"/>
          </a:solidFill>
          <a:ln w="38100">
            <a:solidFill>
              <a:schemeClr val="tx1"/>
            </a:solidFill>
          </a:ln>
        </p:spPr>
        <p:txBody>
          <a:bodyPr/>
          <a:lstStyle/>
          <a:p>
            <a:pPr algn="ctr"/>
            <a:r>
              <a:rPr lang="en-GB" dirty="0">
                <a:latin typeface="Kristen ITC" panose="03050502040202030202" pitchFamily="66" charset="0"/>
              </a:rPr>
              <a:t>Things you can do to help</a:t>
            </a:r>
          </a:p>
        </p:txBody>
      </p:sp>
      <p:sp>
        <p:nvSpPr>
          <p:cNvPr id="3" name="Content Placeholder 2"/>
          <p:cNvSpPr>
            <a:spLocks noGrp="1"/>
          </p:cNvSpPr>
          <p:nvPr>
            <p:ph idx="1"/>
          </p:nvPr>
        </p:nvSpPr>
        <p:spPr>
          <a:xfrm>
            <a:off x="1" y="965815"/>
            <a:ext cx="3207224" cy="5707940"/>
          </a:xfrm>
        </p:spPr>
        <p:txBody>
          <a:bodyPr>
            <a:normAutofit fontScale="92500" lnSpcReduction="10000"/>
          </a:bodyPr>
          <a:lstStyle/>
          <a:p>
            <a:pPr marL="0" indent="0" algn="ctr">
              <a:buNone/>
            </a:pPr>
            <a:r>
              <a:rPr lang="en-GB" b="1" u="sng" dirty="0">
                <a:latin typeface="Tahoma" panose="020B0604030504040204" pitchFamily="34" charset="0"/>
                <a:ea typeface="Tahoma" panose="020B0604030504040204" pitchFamily="34" charset="0"/>
                <a:cs typeface="Tahoma" panose="020B0604030504040204" pitchFamily="34" charset="0"/>
              </a:rPr>
              <a:t>Practise, practise, practise.</a:t>
            </a:r>
          </a:p>
          <a:p>
            <a:pPr marL="0" indent="0" algn="ctr">
              <a:buNone/>
            </a:pPr>
            <a:r>
              <a:rPr lang="en-GB" dirty="0">
                <a:latin typeface="Tahoma" panose="020B0604030504040204" pitchFamily="34" charset="0"/>
                <a:ea typeface="Tahoma" panose="020B0604030504040204" pitchFamily="34" charset="0"/>
                <a:cs typeface="Tahoma" panose="020B0604030504040204" pitchFamily="34" charset="0"/>
              </a:rPr>
              <a:t>The best way to revise is once your son/daughter has reviewed a topic, they should then have a go at the examination questions provided in the GCSE revision workbook.</a:t>
            </a:r>
          </a:p>
          <a:p>
            <a:pPr marL="0" indent="0" algn="ctr">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dirty="0">
                <a:latin typeface="Tahoma" panose="020B0604030504040204" pitchFamily="34" charset="0"/>
                <a:ea typeface="Tahoma" panose="020B0604030504040204" pitchFamily="34" charset="0"/>
                <a:cs typeface="Tahoma" panose="020B0604030504040204" pitchFamily="34" charset="0"/>
              </a:rPr>
              <a:t>They can also access past questions.</a:t>
            </a:r>
            <a:endParaRPr lang="en-GB" dirty="0">
              <a:latin typeface="Kristen ITC" panose="03050502040202030202" pitchFamily="66" charset="0"/>
            </a:endParaRPr>
          </a:p>
          <a:p>
            <a:pPr marL="0" indent="0" algn="ctr">
              <a:buNone/>
            </a:pPr>
            <a:endParaRPr lang="en-GB" dirty="0">
              <a:latin typeface="Kristen ITC" panose="03050502040202030202" pitchFamily="66" charset="0"/>
            </a:endParaRPr>
          </a:p>
        </p:txBody>
      </p:sp>
      <p:sp>
        <p:nvSpPr>
          <p:cNvPr id="4" name="TextBox 3"/>
          <p:cNvSpPr txBox="1"/>
          <p:nvPr/>
        </p:nvSpPr>
        <p:spPr>
          <a:xfrm>
            <a:off x="3250647" y="905653"/>
            <a:ext cx="4005071" cy="369332"/>
          </a:xfrm>
          <a:prstGeom prst="rect">
            <a:avLst/>
          </a:prstGeom>
          <a:solidFill>
            <a:srgbClr val="FFFF00"/>
          </a:solidFill>
          <a:ln>
            <a:solidFill>
              <a:schemeClr val="tx1"/>
            </a:solidFill>
          </a:ln>
        </p:spPr>
        <p:txBody>
          <a:bodyPr wrap="none" rtlCol="0">
            <a:spAutoFit/>
          </a:bodyPr>
          <a:lstStyle/>
          <a:p>
            <a:r>
              <a:rPr lang="en-GB" dirty="0"/>
              <a:t>1.  Go to             http://www.AQA.org.uk/</a:t>
            </a:r>
          </a:p>
        </p:txBody>
      </p:sp>
      <p:sp>
        <p:nvSpPr>
          <p:cNvPr id="6" name="TextBox 5"/>
          <p:cNvSpPr txBox="1"/>
          <p:nvPr/>
        </p:nvSpPr>
        <p:spPr>
          <a:xfrm>
            <a:off x="3822957" y="2101898"/>
            <a:ext cx="2051074" cy="646331"/>
          </a:xfrm>
          <a:prstGeom prst="rect">
            <a:avLst/>
          </a:prstGeom>
          <a:solidFill>
            <a:srgbClr val="FFFF00"/>
          </a:solidFill>
          <a:ln>
            <a:solidFill>
              <a:schemeClr val="tx1"/>
            </a:solidFill>
          </a:ln>
        </p:spPr>
        <p:txBody>
          <a:bodyPr wrap="none" rtlCol="0">
            <a:spAutoFit/>
          </a:bodyPr>
          <a:lstStyle/>
          <a:p>
            <a:pPr marL="342900" indent="-342900">
              <a:buAutoNum type="arabicPeriod" startAt="2"/>
            </a:pPr>
            <a:r>
              <a:rPr lang="en-GB" dirty="0"/>
              <a:t>Select Subjects </a:t>
            </a:r>
          </a:p>
          <a:p>
            <a:r>
              <a:rPr lang="en-GB" dirty="0"/>
              <a:t>     then Sociology</a:t>
            </a:r>
          </a:p>
        </p:txBody>
      </p:sp>
      <p:sp>
        <p:nvSpPr>
          <p:cNvPr id="7" name="Down Arrow 6"/>
          <p:cNvSpPr/>
          <p:nvPr/>
        </p:nvSpPr>
        <p:spPr>
          <a:xfrm rot="15487196">
            <a:off x="6880641" y="1214393"/>
            <a:ext cx="459197" cy="1976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250647" y="3311619"/>
            <a:ext cx="2188420" cy="646331"/>
          </a:xfrm>
          <a:prstGeom prst="rect">
            <a:avLst/>
          </a:prstGeom>
          <a:solidFill>
            <a:srgbClr val="FFFF00"/>
          </a:solidFill>
          <a:ln>
            <a:solidFill>
              <a:schemeClr val="tx1"/>
            </a:solidFill>
          </a:ln>
        </p:spPr>
        <p:txBody>
          <a:bodyPr wrap="none" rtlCol="0">
            <a:spAutoFit/>
          </a:bodyPr>
          <a:lstStyle/>
          <a:p>
            <a:pPr marL="342900" indent="-342900">
              <a:buAutoNum type="arabicPeriod" startAt="3"/>
            </a:pPr>
            <a:r>
              <a:rPr lang="en-GB" dirty="0"/>
              <a:t>Select GCSE</a:t>
            </a:r>
          </a:p>
          <a:p>
            <a:r>
              <a:rPr lang="en-GB" dirty="0"/>
              <a:t>Then Sociology 8192</a:t>
            </a:r>
          </a:p>
        </p:txBody>
      </p:sp>
      <p:sp>
        <p:nvSpPr>
          <p:cNvPr id="10" name="Down Arrow 9"/>
          <p:cNvSpPr/>
          <p:nvPr/>
        </p:nvSpPr>
        <p:spPr>
          <a:xfrm rot="17786052">
            <a:off x="6819458" y="3173916"/>
            <a:ext cx="459197" cy="1408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250647" y="4686404"/>
            <a:ext cx="4200802" cy="1200329"/>
          </a:xfrm>
          <a:prstGeom prst="rect">
            <a:avLst/>
          </a:prstGeom>
          <a:solidFill>
            <a:srgbClr val="FFFF00"/>
          </a:solidFill>
          <a:ln>
            <a:solidFill>
              <a:schemeClr val="tx1"/>
            </a:solidFill>
          </a:ln>
        </p:spPr>
        <p:txBody>
          <a:bodyPr wrap="square" rtlCol="0">
            <a:spAutoFit/>
          </a:bodyPr>
          <a:lstStyle/>
          <a:p>
            <a:pPr marL="342900" indent="-342900">
              <a:buAutoNum type="arabicPeriod" startAt="4"/>
            </a:pPr>
            <a:r>
              <a:rPr lang="en-GB" dirty="0"/>
              <a:t>Then select past papers, mark schemes </a:t>
            </a:r>
          </a:p>
          <a:p>
            <a:r>
              <a:rPr lang="en-GB" dirty="0"/>
              <a:t>and reports. </a:t>
            </a:r>
          </a:p>
          <a:p>
            <a:endParaRPr lang="en-GB" dirty="0"/>
          </a:p>
          <a:p>
            <a:endParaRPr lang="en-GB" dirty="0"/>
          </a:p>
        </p:txBody>
      </p:sp>
      <p:sp>
        <p:nvSpPr>
          <p:cNvPr id="13" name="Down Arrow 12"/>
          <p:cNvSpPr/>
          <p:nvPr/>
        </p:nvSpPr>
        <p:spPr>
          <a:xfrm rot="15754580">
            <a:off x="7321288" y="4507687"/>
            <a:ext cx="459197" cy="1285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EE5256C-ED90-4DA7-B00B-BFEFC4CADAD7}"/>
              </a:ext>
            </a:extLst>
          </p:cNvPr>
          <p:cNvPicPr>
            <a:picLocks noChangeAspect="1"/>
          </p:cNvPicPr>
          <p:nvPr/>
        </p:nvPicPr>
        <p:blipFill rotWithShape="1">
          <a:blip r:embed="rId5"/>
          <a:srcRect t="14105" b="6222"/>
          <a:stretch/>
        </p:blipFill>
        <p:spPr>
          <a:xfrm>
            <a:off x="8367251" y="937157"/>
            <a:ext cx="3667433" cy="1910668"/>
          </a:xfrm>
          <a:prstGeom prst="rect">
            <a:avLst/>
          </a:prstGeom>
        </p:spPr>
      </p:pic>
      <p:pic>
        <p:nvPicPr>
          <p:cNvPr id="15" name="Picture 14">
            <a:extLst>
              <a:ext uri="{FF2B5EF4-FFF2-40B4-BE49-F238E27FC236}">
                <a16:creationId xmlns:a16="http://schemas.microsoft.com/office/drawing/2014/main" id="{89660739-5205-4091-BF59-81CAF0404B2A}"/>
              </a:ext>
            </a:extLst>
          </p:cNvPr>
          <p:cNvPicPr>
            <a:picLocks noChangeAspect="1"/>
          </p:cNvPicPr>
          <p:nvPr/>
        </p:nvPicPr>
        <p:blipFill rotWithShape="1">
          <a:blip r:embed="rId6"/>
          <a:srcRect t="12139" r="50000" b="27312"/>
          <a:stretch/>
        </p:blipFill>
        <p:spPr>
          <a:xfrm>
            <a:off x="8218023" y="2800163"/>
            <a:ext cx="2664542" cy="2420026"/>
          </a:xfrm>
          <a:prstGeom prst="rect">
            <a:avLst/>
          </a:prstGeom>
        </p:spPr>
      </p:pic>
      <p:pic>
        <p:nvPicPr>
          <p:cNvPr id="8" name="Audio 7">
            <a:hlinkClick r:id="" action="ppaction://media"/>
            <a:extLst>
              <a:ext uri="{FF2B5EF4-FFF2-40B4-BE49-F238E27FC236}">
                <a16:creationId xmlns:a16="http://schemas.microsoft.com/office/drawing/2014/main" id="{B4528626-9212-45A8-B656-74E2C792B60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37024386"/>
      </p:ext>
    </p:extLst>
  </p:cSld>
  <p:clrMapOvr>
    <a:masterClrMapping/>
  </p:clrMapOvr>
  <mc:AlternateContent xmlns:mc="http://schemas.openxmlformats.org/markup-compatibility/2006">
    <mc:Choice xmlns:p14="http://schemas.microsoft.com/office/powerpoint/2010/main" Requires="p14">
      <p:transition spd="slow" p14:dur="2000" advTm="119464"/>
    </mc:Choice>
    <mc:Fallback>
      <p:transition spd="slow" advTm="119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7" fill="hold" display="0">
                  <p:stCondLst>
                    <p:cond delay="indefinite"/>
                  </p:stCondLst>
                  <p:endCondLst>
                    <p:cond evt="onStopAudio" delay="0">
                      <p:tgtEl>
                        <p:sldTgt/>
                      </p:tgtEl>
                    </p:cond>
                  </p:endCondLst>
                </p:cTn>
                <p:tgtEl>
                  <p:spTgt spid="8"/>
                </p:tgtEl>
              </p:cMediaNode>
            </p:audio>
          </p:childTnLst>
        </p:cTn>
      </p:par>
    </p:tnLst>
    <p:bldLst>
      <p:bldP spid="3" grpId="0" build="p"/>
      <p:bldP spid="4" grpId="0" animBg="1"/>
      <p:bldP spid="6" grpId="0" animBg="1"/>
      <p:bldP spid="7" grpId="0" animBg="1"/>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64775"/>
          </a:xfrm>
          <a:solidFill>
            <a:srgbClr val="CCCCFF"/>
          </a:solidFill>
          <a:ln w="57150">
            <a:solidFill>
              <a:schemeClr val="tx1"/>
            </a:solidFill>
          </a:ln>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Other resources your sons and daughters will have</a:t>
            </a:r>
          </a:p>
        </p:txBody>
      </p:sp>
      <p:sp>
        <p:nvSpPr>
          <p:cNvPr id="3" name="Content Placeholder 2"/>
          <p:cNvSpPr>
            <a:spLocks noGrp="1"/>
          </p:cNvSpPr>
          <p:nvPr>
            <p:ph idx="1"/>
          </p:nvPr>
        </p:nvSpPr>
        <p:spPr>
          <a:xfrm>
            <a:off x="278642" y="1555844"/>
            <a:ext cx="5780964" cy="5302155"/>
          </a:xfrm>
        </p:spPr>
        <p:txBody>
          <a:bodyPr>
            <a:normAutofit fontScale="62500" lnSpcReduction="20000"/>
          </a:bodyPr>
          <a:lstStyle/>
          <a:p>
            <a:r>
              <a:rPr lang="en-GB" dirty="0">
                <a:latin typeface="Tahoma" panose="020B0604030504040204" pitchFamily="34" charset="0"/>
                <a:ea typeface="Tahoma" panose="020B0604030504040204" pitchFamily="34" charset="0"/>
                <a:cs typeface="Tahoma" panose="020B0604030504040204" pitchFamily="34" charset="0"/>
              </a:rPr>
              <a:t>They obviously should have their original content booklets for each topic area in their folders also.</a:t>
            </a:r>
          </a:p>
          <a:p>
            <a:r>
              <a:rPr lang="en-GB" dirty="0">
                <a:latin typeface="Tahoma" panose="020B0604030504040204" pitchFamily="34" charset="0"/>
                <a:ea typeface="Tahoma" panose="020B0604030504040204" pitchFamily="34" charset="0"/>
                <a:cs typeface="Tahoma" panose="020B0604030504040204" pitchFamily="34" charset="0"/>
              </a:rPr>
              <a:t>They will have revision </a:t>
            </a:r>
            <a:r>
              <a:rPr lang="en-GB" dirty="0" err="1">
                <a:latin typeface="Tahoma" panose="020B0604030504040204" pitchFamily="34" charset="0"/>
                <a:ea typeface="Tahoma" panose="020B0604030504040204" pitchFamily="34" charset="0"/>
                <a:cs typeface="Tahoma" panose="020B0604030504040204" pitchFamily="34" charset="0"/>
              </a:rPr>
              <a:t>mindmaps</a:t>
            </a:r>
            <a:r>
              <a:rPr lang="en-GB" dirty="0">
                <a:latin typeface="Tahoma" panose="020B0604030504040204" pitchFamily="34" charset="0"/>
                <a:ea typeface="Tahoma" panose="020B0604030504040204" pitchFamily="34" charset="0"/>
                <a:cs typeface="Tahoma" panose="020B0604030504040204" pitchFamily="34" charset="0"/>
              </a:rPr>
              <a:t> for all 4 topics plus methods.</a:t>
            </a:r>
          </a:p>
          <a:p>
            <a:r>
              <a:rPr lang="en-GB" dirty="0">
                <a:latin typeface="Tahoma" panose="020B0604030504040204" pitchFamily="34" charset="0"/>
                <a:ea typeface="Tahoma" panose="020B0604030504040204" pitchFamily="34" charset="0"/>
                <a:cs typeface="Tahoma" panose="020B0604030504040204" pitchFamily="34" charset="0"/>
              </a:rPr>
              <a:t>Practice papers for all topics.</a:t>
            </a:r>
          </a:p>
          <a:p>
            <a:r>
              <a:rPr lang="en-GB" dirty="0">
                <a:latin typeface="Tahoma" panose="020B0604030504040204" pitchFamily="34" charset="0"/>
                <a:ea typeface="Tahoma" panose="020B0604030504040204" pitchFamily="34" charset="0"/>
                <a:cs typeface="Tahoma" panose="020B0604030504040204" pitchFamily="34" charset="0"/>
              </a:rPr>
              <a:t>All students can purchase a revision guide from the school online shop.</a:t>
            </a:r>
          </a:p>
          <a:p>
            <a:r>
              <a:rPr lang="en-GB" dirty="0">
                <a:latin typeface="Tahoma" panose="020B0604030504040204" pitchFamily="34" charset="0"/>
                <a:ea typeface="Tahoma" panose="020B0604030504040204" pitchFamily="34" charset="0"/>
                <a:cs typeface="Tahoma" panose="020B0604030504040204" pitchFamily="34" charset="0"/>
              </a:rPr>
              <a:t>They should have their Knowledge organiser.</a:t>
            </a:r>
          </a:p>
          <a:p>
            <a:r>
              <a:rPr lang="en-GB" dirty="0">
                <a:latin typeface="Tahoma" panose="020B0604030504040204" pitchFamily="34" charset="0"/>
                <a:ea typeface="Tahoma" panose="020B0604030504040204" pitchFamily="34" charset="0"/>
                <a:cs typeface="Tahoma" panose="020B0604030504040204" pitchFamily="34" charset="0"/>
              </a:rPr>
              <a:t>Students have also produced revision flash cards for each topic area. </a:t>
            </a:r>
          </a:p>
          <a:p>
            <a:r>
              <a:rPr lang="en-GB" dirty="0">
                <a:latin typeface="Tahoma" panose="020B0604030504040204" pitchFamily="34" charset="0"/>
                <a:ea typeface="Tahoma" panose="020B0604030504040204" pitchFamily="34" charset="0"/>
                <a:cs typeface="Tahoma" panose="020B0604030504040204" pitchFamily="34" charset="0"/>
              </a:rPr>
              <a:t>Excellent revision videos here: 	</a:t>
            </a:r>
          </a:p>
          <a:p>
            <a:pPr lvl="1"/>
            <a:r>
              <a:rPr lang="en-GB" dirty="0">
                <a:latin typeface="Tahoma" panose="020B0604030504040204" pitchFamily="34" charset="0"/>
                <a:ea typeface="Tahoma" panose="020B0604030504040204" pitchFamily="34" charset="0"/>
                <a:cs typeface="Tahoma" panose="020B0604030504040204" pitchFamily="34" charset="0"/>
                <a:hlinkClick r:id="rId5"/>
              </a:rPr>
              <a:t>https://www.youtube.com/@allsociology</a:t>
            </a:r>
            <a:endParaRPr lang="en-GB" dirty="0">
              <a:latin typeface="Tahoma" panose="020B0604030504040204" pitchFamily="34" charset="0"/>
              <a:ea typeface="Tahoma" panose="020B0604030504040204" pitchFamily="34" charset="0"/>
              <a:cs typeface="Tahoma" panose="020B0604030504040204" pitchFamily="34" charset="0"/>
            </a:endParaRPr>
          </a:p>
          <a:p>
            <a:pPr lvl="1"/>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Seneca learning</a:t>
            </a:r>
          </a:p>
          <a:p>
            <a:pPr lvl="1"/>
            <a:r>
              <a:rPr lang="en-GB" dirty="0">
                <a:latin typeface="Tahoma" panose="020B0604030504040204" pitchFamily="34" charset="0"/>
                <a:ea typeface="Tahoma" panose="020B0604030504040204" pitchFamily="34" charset="0"/>
                <a:cs typeface="Tahoma" panose="020B0604030504040204" pitchFamily="34" charset="0"/>
                <a:hlinkClick r:id="rId6"/>
              </a:rPr>
              <a:t>https://app.senecalearning.com/classroom/course/31b5a110-bffe-4156-a620-495a430ceed1/section/808116a1-68a2-4e0a-a534-7f1f858b5255/session</a:t>
            </a:r>
            <a:endParaRPr lang="en-GB" dirty="0">
              <a:latin typeface="Tahoma" panose="020B0604030504040204" pitchFamily="34" charset="0"/>
              <a:ea typeface="Tahoma" panose="020B0604030504040204" pitchFamily="34" charset="0"/>
              <a:cs typeface="Tahoma" panose="020B0604030504040204" pitchFamily="34" charset="0"/>
            </a:endParaRPr>
          </a:p>
          <a:p>
            <a:pPr lvl="1"/>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Thank for listening. Any questions please feel free to get in touch. </a:t>
            </a:r>
          </a:p>
        </p:txBody>
      </p:sp>
      <p:pic>
        <p:nvPicPr>
          <p:cNvPr id="4" name="Picture 3">
            <a:extLst>
              <a:ext uri="{FF2B5EF4-FFF2-40B4-BE49-F238E27FC236}">
                <a16:creationId xmlns:a16="http://schemas.microsoft.com/office/drawing/2014/main" id="{B5D6E087-3B40-4EC6-9747-8651BB4AE233}"/>
              </a:ext>
            </a:extLst>
          </p:cNvPr>
          <p:cNvPicPr>
            <a:picLocks noChangeAspect="1"/>
          </p:cNvPicPr>
          <p:nvPr/>
        </p:nvPicPr>
        <p:blipFill rotWithShape="1">
          <a:blip r:embed="rId7"/>
          <a:srcRect l="22528" t="25806" r="24247" b="29893"/>
          <a:stretch/>
        </p:blipFill>
        <p:spPr>
          <a:xfrm rot="21137876">
            <a:off x="7422454" y="1187868"/>
            <a:ext cx="4173794" cy="2605459"/>
          </a:xfrm>
          <a:prstGeom prst="rect">
            <a:avLst/>
          </a:prstGeom>
        </p:spPr>
      </p:pic>
      <p:pic>
        <p:nvPicPr>
          <p:cNvPr id="5" name="Picture 4">
            <a:extLst>
              <a:ext uri="{FF2B5EF4-FFF2-40B4-BE49-F238E27FC236}">
                <a16:creationId xmlns:a16="http://schemas.microsoft.com/office/drawing/2014/main" id="{C07A2625-D072-4C46-84DD-6CC4EDC3877B}"/>
              </a:ext>
            </a:extLst>
          </p:cNvPr>
          <p:cNvPicPr>
            <a:picLocks noChangeAspect="1"/>
          </p:cNvPicPr>
          <p:nvPr/>
        </p:nvPicPr>
        <p:blipFill rotWithShape="1">
          <a:blip r:embed="rId8"/>
          <a:srcRect l="10753" t="22687" r="51630" b="6666"/>
          <a:stretch/>
        </p:blipFill>
        <p:spPr>
          <a:xfrm>
            <a:off x="6645661" y="2878712"/>
            <a:ext cx="2014063" cy="2836853"/>
          </a:xfrm>
          <a:prstGeom prst="rect">
            <a:avLst/>
          </a:prstGeom>
        </p:spPr>
      </p:pic>
      <p:pic>
        <p:nvPicPr>
          <p:cNvPr id="10" name="Picture 9">
            <a:extLst>
              <a:ext uri="{FF2B5EF4-FFF2-40B4-BE49-F238E27FC236}">
                <a16:creationId xmlns:a16="http://schemas.microsoft.com/office/drawing/2014/main" id="{CE17E8D0-F195-460B-B306-138A0FFF6D04}"/>
              </a:ext>
            </a:extLst>
          </p:cNvPr>
          <p:cNvPicPr>
            <a:picLocks noChangeAspect="1"/>
          </p:cNvPicPr>
          <p:nvPr/>
        </p:nvPicPr>
        <p:blipFill>
          <a:blip r:embed="rId9"/>
          <a:stretch>
            <a:fillRect/>
          </a:stretch>
        </p:blipFill>
        <p:spPr>
          <a:xfrm>
            <a:off x="10244352" y="3788770"/>
            <a:ext cx="1947648" cy="2750915"/>
          </a:xfrm>
          <a:prstGeom prst="rect">
            <a:avLst/>
          </a:prstGeom>
        </p:spPr>
      </p:pic>
      <p:pic>
        <p:nvPicPr>
          <p:cNvPr id="11" name="Picture 10">
            <a:extLst>
              <a:ext uri="{FF2B5EF4-FFF2-40B4-BE49-F238E27FC236}">
                <a16:creationId xmlns:a16="http://schemas.microsoft.com/office/drawing/2014/main" id="{41685AD4-0677-46EB-84AF-A04B56904CF3}"/>
              </a:ext>
            </a:extLst>
          </p:cNvPr>
          <p:cNvPicPr>
            <a:picLocks noChangeAspect="1"/>
          </p:cNvPicPr>
          <p:nvPr/>
        </p:nvPicPr>
        <p:blipFill>
          <a:blip r:embed="rId10"/>
          <a:stretch>
            <a:fillRect/>
          </a:stretch>
        </p:blipFill>
        <p:spPr>
          <a:xfrm>
            <a:off x="8069158" y="3788770"/>
            <a:ext cx="2014063" cy="2847885"/>
          </a:xfrm>
          <a:prstGeom prst="rect">
            <a:avLst/>
          </a:prstGeom>
        </p:spPr>
      </p:pic>
      <p:pic>
        <p:nvPicPr>
          <p:cNvPr id="6" name="Audio 5">
            <a:hlinkClick r:id="" action="ppaction://media"/>
            <a:extLst>
              <a:ext uri="{FF2B5EF4-FFF2-40B4-BE49-F238E27FC236}">
                <a16:creationId xmlns:a16="http://schemas.microsoft.com/office/drawing/2014/main" id="{9553CBFB-84B0-43D3-9421-324FD3A07AA3}"/>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21991170"/>
      </p:ext>
    </p:extLst>
  </p:cSld>
  <p:clrMapOvr>
    <a:masterClrMapping/>
  </p:clrMapOvr>
  <mc:AlternateContent xmlns:mc="http://schemas.openxmlformats.org/markup-compatibility/2006">
    <mc:Choice xmlns:p14="http://schemas.microsoft.com/office/powerpoint/2010/main" Requires="p14">
      <p:transition spd="slow" p14:dur="2000" advTm="165009"/>
    </mc:Choice>
    <mc:Fallback>
      <p:transition spd="slow" advTm="165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1"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TIMING" val="|1.3|24.5|2.1|35.5|0.8|25.5"/>
</p:tagLst>
</file>

<file path=ppt/tags/tag3.xml><?xml version="1.0" encoding="utf-8"?>
<p:tagLst xmlns:a="http://schemas.openxmlformats.org/drawingml/2006/main" xmlns:r="http://schemas.openxmlformats.org/officeDocument/2006/relationships" xmlns:p="http://schemas.openxmlformats.org/presentationml/2006/main">
  <p:tag name="TIMING" val="|3|2.5|78.3|1.2|4.6|6.4|0.7|16.5|0.5|3.4"/>
</p:tagLst>
</file>

<file path=ppt/tags/tag4.xml><?xml version="1.0" encoding="utf-8"?>
<p:tagLst xmlns:a="http://schemas.openxmlformats.org/drawingml/2006/main" xmlns:r="http://schemas.openxmlformats.org/officeDocument/2006/relationships" xmlns:p="http://schemas.openxmlformats.org/presentationml/2006/main">
  <p:tag name="TIMING" val="|20.3|2.5|20|25.6|1|0.5|9.2|5.2|4.9|30.2|4.5|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350</Words>
  <Application>Microsoft Office PowerPoint</Application>
  <PresentationFormat>Widescreen</PresentationFormat>
  <Paragraphs>39</Paragraphs>
  <Slides>4</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Comic Sans MS</vt:lpstr>
      <vt:lpstr>Kristen ITC</vt:lpstr>
      <vt:lpstr>Tahoma</vt:lpstr>
      <vt:lpstr>Office Theme</vt:lpstr>
      <vt:lpstr>A helping hand from the Social science department</vt:lpstr>
      <vt:lpstr>Key dates for your diary</vt:lpstr>
      <vt:lpstr>Things you can do to help</vt:lpstr>
      <vt:lpstr>Other resources your sons and daughters will have</vt:lpstr>
    </vt:vector>
  </TitlesOfParts>
  <Company>Wellington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helping hand from the Psychology department</dc:title>
  <dc:creator>Lydia Taylor Crooke</dc:creator>
  <cp:lastModifiedBy>Elizabeth Swords</cp:lastModifiedBy>
  <cp:revision>27</cp:revision>
  <dcterms:created xsi:type="dcterms:W3CDTF">2017-03-29T13:36:31Z</dcterms:created>
  <dcterms:modified xsi:type="dcterms:W3CDTF">2024-02-27T16:12:41Z</dcterms:modified>
</cp:coreProperties>
</file>