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5" r:id="rId5"/>
    <p:sldId id="259" r:id="rId6"/>
    <p:sldId id="261" r:id="rId7"/>
    <p:sldId id="263" r:id="rId8"/>
    <p:sldId id="264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9CCA7-95CB-499B-BF72-97B96952F642}" type="doc">
      <dgm:prSet loTypeId="urn:microsoft.com/office/officeart/2011/layout/HexagonRadial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1288B45-2B63-4E37-B57C-3ADBA5AEFC0E}">
      <dgm:prSet phldrT="[Text]" custT="1"/>
      <dgm:spPr/>
      <dgm:t>
        <a:bodyPr/>
        <a:lstStyle/>
        <a:p>
          <a:r>
            <a:rPr lang="en-US" sz="3600" dirty="0"/>
            <a:t>CUFFS</a:t>
          </a:r>
        </a:p>
      </dgm:t>
    </dgm:pt>
    <dgm:pt modelId="{AB379393-36B7-4D54-BE2B-26B956C2161B}" type="parTrans" cxnId="{7D29BC83-21AF-499C-BB1C-64C9AB7515D9}">
      <dgm:prSet/>
      <dgm:spPr/>
      <dgm:t>
        <a:bodyPr/>
        <a:lstStyle/>
        <a:p>
          <a:endParaRPr lang="en-US"/>
        </a:p>
      </dgm:t>
    </dgm:pt>
    <dgm:pt modelId="{FAA8568F-0D20-44C3-98D5-827CF8D59357}" type="sibTrans" cxnId="{7D29BC83-21AF-499C-BB1C-64C9AB7515D9}">
      <dgm:prSet/>
      <dgm:spPr/>
      <dgm:t>
        <a:bodyPr/>
        <a:lstStyle/>
        <a:p>
          <a:endParaRPr lang="en-US"/>
        </a:p>
      </dgm:t>
    </dgm:pt>
    <dgm:pt modelId="{EB3CEF3B-FA0A-41C5-8F01-FD80799CD12B}">
      <dgm:prSet phldrT="[Text]" custT="1"/>
      <dgm:spPr/>
      <dgm:t>
        <a:bodyPr/>
        <a:lstStyle/>
        <a:p>
          <a:r>
            <a:rPr lang="en-US" sz="700">
              <a:latin typeface="Century Gothic" panose="020B0502020202020204" pitchFamily="34" charset="0"/>
            </a:rPr>
            <a:t>Influence of social and cultural context</a:t>
          </a:r>
        </a:p>
        <a:p>
          <a:r>
            <a:rPr lang="en-US" sz="500">
              <a:latin typeface="Century Gothic" panose="020B0502020202020204" pitchFamily="34" charset="0"/>
            </a:rPr>
            <a:t>feminism</a:t>
          </a:r>
        </a:p>
        <a:p>
          <a:r>
            <a:rPr lang="en-US" sz="500">
              <a:latin typeface="Century Gothic" panose="020B0502020202020204" pitchFamily="34" charset="0"/>
            </a:rPr>
            <a:t>masculinity</a:t>
          </a:r>
        </a:p>
        <a:p>
          <a:r>
            <a:rPr lang="en-US" sz="500">
              <a:latin typeface="Century Gothic" panose="020B0502020202020204" pitchFamily="34" charset="0"/>
            </a:rPr>
            <a:t>multiculturalism</a:t>
          </a:r>
        </a:p>
        <a:p>
          <a:r>
            <a:rPr lang="en-US" sz="500">
              <a:latin typeface="Century Gothic" panose="020B0502020202020204" pitchFamily="34" charset="0"/>
            </a:rPr>
            <a:t>sexulaity</a:t>
          </a:r>
        </a:p>
        <a:p>
          <a:r>
            <a:rPr lang="en-US" sz="500">
              <a:latin typeface="Century Gothic" panose="020B0502020202020204" pitchFamily="34" charset="0"/>
            </a:rPr>
            <a:t>police</a:t>
          </a:r>
        </a:p>
      </dgm:t>
    </dgm:pt>
    <dgm:pt modelId="{EA4E58E7-42A5-49F3-977A-F8CA55E775F1}" type="parTrans" cxnId="{138FB7F1-1DFD-477A-BB6E-F7499F54FA08}">
      <dgm:prSet/>
      <dgm:spPr/>
      <dgm:t>
        <a:bodyPr/>
        <a:lstStyle/>
        <a:p>
          <a:endParaRPr lang="en-US"/>
        </a:p>
      </dgm:t>
    </dgm:pt>
    <dgm:pt modelId="{E3803E5F-326C-4847-838B-7859C37F21C6}" type="sibTrans" cxnId="{138FB7F1-1DFD-477A-BB6E-F7499F54FA08}">
      <dgm:prSet/>
      <dgm:spPr/>
      <dgm:t>
        <a:bodyPr/>
        <a:lstStyle/>
        <a:p>
          <a:endParaRPr lang="en-US"/>
        </a:p>
      </dgm:t>
    </dgm:pt>
    <dgm:pt modelId="{E62A1365-01CC-483A-A206-037990CED70B}">
      <dgm:prSet phldrT="[Text]" custT="1"/>
      <dgm:spPr/>
      <dgm:t>
        <a:bodyPr/>
        <a:lstStyle/>
        <a:p>
          <a:r>
            <a:rPr lang="en-US" sz="2400" dirty="0"/>
            <a:t>Industry</a:t>
          </a:r>
          <a:r>
            <a:rPr lang="en-US" sz="900" dirty="0"/>
            <a:t> info: </a:t>
          </a:r>
          <a:r>
            <a:rPr lang="en-US" sz="600" dirty="0"/>
            <a:t>scheduling, channel, PSB </a:t>
          </a:r>
          <a:r>
            <a:rPr lang="en-US" sz="600" dirty="0" err="1"/>
            <a:t>etc</a:t>
          </a:r>
          <a:endParaRPr lang="en-US" sz="600" dirty="0"/>
        </a:p>
      </dgm:t>
    </dgm:pt>
    <dgm:pt modelId="{F4E3EEA6-58B1-4190-8849-6A1DA0D58C99}" type="parTrans" cxnId="{57CD6D73-F4F1-43BF-B153-952B8C0E2A18}">
      <dgm:prSet/>
      <dgm:spPr/>
      <dgm:t>
        <a:bodyPr/>
        <a:lstStyle/>
        <a:p>
          <a:endParaRPr lang="en-US"/>
        </a:p>
      </dgm:t>
    </dgm:pt>
    <dgm:pt modelId="{6FA9C6DB-8AA0-459F-AB98-CF8AEF9D7FFF}" type="sibTrans" cxnId="{57CD6D73-F4F1-43BF-B153-952B8C0E2A18}">
      <dgm:prSet/>
      <dgm:spPr/>
      <dgm:t>
        <a:bodyPr/>
        <a:lstStyle/>
        <a:p>
          <a:endParaRPr lang="en-US"/>
        </a:p>
      </dgm:t>
    </dgm:pt>
    <dgm:pt modelId="{684203C0-A722-406C-9629-6543659166F0}">
      <dgm:prSet phldrT="[Text]" custT="1"/>
      <dgm:spPr/>
      <dgm:t>
        <a:bodyPr/>
        <a:lstStyle/>
        <a:p>
          <a:r>
            <a:rPr lang="en-US" sz="1200" dirty="0"/>
            <a:t>Representation</a:t>
          </a:r>
          <a:r>
            <a:rPr lang="en-US" sz="600" dirty="0"/>
            <a:t> women</a:t>
          </a:r>
        </a:p>
        <a:p>
          <a:r>
            <a:rPr lang="en-US" sz="600" dirty="0"/>
            <a:t>men</a:t>
          </a:r>
        </a:p>
        <a:p>
          <a:r>
            <a:rPr lang="en-US" sz="600" dirty="0"/>
            <a:t>ethnicity</a:t>
          </a:r>
        </a:p>
        <a:p>
          <a:r>
            <a:rPr lang="en-US" sz="600" dirty="0"/>
            <a:t>stereotypes </a:t>
          </a:r>
          <a:r>
            <a:rPr lang="en-US" sz="600" dirty="0" err="1"/>
            <a:t>etc</a:t>
          </a:r>
          <a:endParaRPr lang="en-US" sz="600" dirty="0"/>
        </a:p>
      </dgm:t>
    </dgm:pt>
    <dgm:pt modelId="{7E7ED579-2A5B-4E3F-B71B-51C3E3A7F9AC}" type="parTrans" cxnId="{AC49EFAA-35E6-4E90-9679-50CEA131E3FD}">
      <dgm:prSet/>
      <dgm:spPr/>
      <dgm:t>
        <a:bodyPr/>
        <a:lstStyle/>
        <a:p>
          <a:endParaRPr lang="en-US"/>
        </a:p>
      </dgm:t>
    </dgm:pt>
    <dgm:pt modelId="{FC58CAA1-E161-40FF-BAE8-CE06C16BC870}" type="sibTrans" cxnId="{AC49EFAA-35E6-4E90-9679-50CEA131E3FD}">
      <dgm:prSet/>
      <dgm:spPr/>
      <dgm:t>
        <a:bodyPr/>
        <a:lstStyle/>
        <a:p>
          <a:endParaRPr lang="en-US"/>
        </a:p>
      </dgm:t>
    </dgm:pt>
    <dgm:pt modelId="{2785B416-1029-4ACD-AC96-CDAFA4546884}">
      <dgm:prSet phldrT="[Text]"/>
      <dgm:spPr/>
      <dgm:t>
        <a:bodyPr/>
        <a:lstStyle/>
        <a:p>
          <a:r>
            <a:rPr lang="en-US" dirty="0"/>
            <a:t>Audience </a:t>
          </a:r>
        </a:p>
      </dgm:t>
    </dgm:pt>
    <dgm:pt modelId="{A3072A4F-EA6C-4876-BD2B-CB77E2C711A5}" type="parTrans" cxnId="{F43EA395-1093-44CB-95E8-A8FFEA6D8613}">
      <dgm:prSet/>
      <dgm:spPr/>
      <dgm:t>
        <a:bodyPr/>
        <a:lstStyle/>
        <a:p>
          <a:endParaRPr lang="en-US"/>
        </a:p>
      </dgm:t>
    </dgm:pt>
    <dgm:pt modelId="{5994A812-7336-4B95-A2B2-F47190D19097}" type="sibTrans" cxnId="{F43EA395-1093-44CB-95E8-A8FFEA6D8613}">
      <dgm:prSet/>
      <dgm:spPr/>
      <dgm:t>
        <a:bodyPr/>
        <a:lstStyle/>
        <a:p>
          <a:endParaRPr lang="en-US"/>
        </a:p>
      </dgm:t>
    </dgm:pt>
    <dgm:pt modelId="{087A9234-8FCD-4C6D-B2B7-B3F20E2D5644}">
      <dgm:prSet phldrT="[Text]"/>
      <dgm:spPr/>
      <dgm:t>
        <a:bodyPr/>
        <a:lstStyle/>
        <a:p>
          <a:r>
            <a:rPr lang="en-US"/>
            <a:t>Revision of media language terminology</a:t>
          </a:r>
        </a:p>
      </dgm:t>
    </dgm:pt>
    <dgm:pt modelId="{B8133C05-E028-4384-BE29-5AC00DE6E9DE}" type="parTrans" cxnId="{3378E405-BAD9-41E4-A451-450E68CD8C93}">
      <dgm:prSet/>
      <dgm:spPr/>
      <dgm:t>
        <a:bodyPr/>
        <a:lstStyle/>
        <a:p>
          <a:endParaRPr lang="en-US"/>
        </a:p>
      </dgm:t>
    </dgm:pt>
    <dgm:pt modelId="{6EA3D4CF-928E-4AE7-A5E5-02A526B14B03}" type="sibTrans" cxnId="{3378E405-BAD9-41E4-A451-450E68CD8C93}">
      <dgm:prSet/>
      <dgm:spPr/>
      <dgm:t>
        <a:bodyPr/>
        <a:lstStyle/>
        <a:p>
          <a:endParaRPr lang="en-US"/>
        </a:p>
      </dgm:t>
    </dgm:pt>
    <dgm:pt modelId="{FF92D7CC-EE84-4943-AD15-64D1972BE26B}">
      <dgm:prSet phldrT="[Text]"/>
      <dgm:spPr/>
      <dgm:t>
        <a:bodyPr/>
        <a:lstStyle/>
        <a:p>
          <a:r>
            <a:rPr lang="en-US"/>
            <a:t>Application of uses and gratifications theory</a:t>
          </a:r>
        </a:p>
      </dgm:t>
    </dgm:pt>
    <dgm:pt modelId="{9FDD4147-CD14-470D-A42A-36878AB52356}" type="parTrans" cxnId="{4E88C418-A471-4C77-B276-AE3ECDF6C043}">
      <dgm:prSet/>
      <dgm:spPr/>
      <dgm:t>
        <a:bodyPr/>
        <a:lstStyle/>
        <a:p>
          <a:endParaRPr lang="en-US"/>
        </a:p>
      </dgm:t>
    </dgm:pt>
    <dgm:pt modelId="{BBB42C47-49B0-4CF1-ADBB-6DA123C84491}" type="sibTrans" cxnId="{4E88C418-A471-4C77-B276-AE3ECDF6C043}">
      <dgm:prSet/>
      <dgm:spPr/>
      <dgm:t>
        <a:bodyPr/>
        <a:lstStyle/>
        <a:p>
          <a:endParaRPr lang="en-US"/>
        </a:p>
      </dgm:t>
    </dgm:pt>
    <dgm:pt modelId="{E97DC00F-BE1E-4493-89DC-8E0246EB610C}" type="pres">
      <dgm:prSet presAssocID="{62C9CCA7-95CB-499B-BF72-97B96952F64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EC8ED03-070A-4AD9-87F9-BE14C00E9EB9}" type="pres">
      <dgm:prSet presAssocID="{91288B45-2B63-4E37-B57C-3ADBA5AEFC0E}" presName="Parent" presStyleLbl="node0" presStyleIdx="0" presStyleCnt="1">
        <dgm:presLayoutVars>
          <dgm:chMax val="6"/>
          <dgm:chPref val="6"/>
        </dgm:presLayoutVars>
      </dgm:prSet>
      <dgm:spPr/>
    </dgm:pt>
    <dgm:pt modelId="{0C92883E-DDF6-4A37-AB8D-EC87545E82E2}" type="pres">
      <dgm:prSet presAssocID="{EB3CEF3B-FA0A-41C5-8F01-FD80799CD12B}" presName="Accent1" presStyleCnt="0"/>
      <dgm:spPr/>
    </dgm:pt>
    <dgm:pt modelId="{12500628-C1B7-434D-AE64-D5C9D52C2C8C}" type="pres">
      <dgm:prSet presAssocID="{EB3CEF3B-FA0A-41C5-8F01-FD80799CD12B}" presName="Accent" presStyleLbl="bgShp" presStyleIdx="0" presStyleCnt="6"/>
      <dgm:spPr/>
    </dgm:pt>
    <dgm:pt modelId="{2233D696-76A9-469C-9884-B8B26D9E7396}" type="pres">
      <dgm:prSet presAssocID="{EB3CEF3B-FA0A-41C5-8F01-FD80799CD12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ACEFBF9-9F19-4DEC-B142-10DB619EF2A2}" type="pres">
      <dgm:prSet presAssocID="{E62A1365-01CC-483A-A206-037990CED70B}" presName="Accent2" presStyleCnt="0"/>
      <dgm:spPr/>
    </dgm:pt>
    <dgm:pt modelId="{F7086E66-5D37-47FC-9894-FE30ADE1E896}" type="pres">
      <dgm:prSet presAssocID="{E62A1365-01CC-483A-A206-037990CED70B}" presName="Accent" presStyleLbl="bgShp" presStyleIdx="1" presStyleCnt="6"/>
      <dgm:spPr/>
    </dgm:pt>
    <dgm:pt modelId="{BA0AD75D-9D5F-462A-963B-F7F1DD7121D7}" type="pres">
      <dgm:prSet presAssocID="{E62A1365-01CC-483A-A206-037990CED70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876FF69-7BFA-4A07-A3C9-F61E5159DFBA}" type="pres">
      <dgm:prSet presAssocID="{684203C0-A722-406C-9629-6543659166F0}" presName="Accent3" presStyleCnt="0"/>
      <dgm:spPr/>
    </dgm:pt>
    <dgm:pt modelId="{E487932C-9CC9-40CC-8937-68EAFFFB9697}" type="pres">
      <dgm:prSet presAssocID="{684203C0-A722-406C-9629-6543659166F0}" presName="Accent" presStyleLbl="bgShp" presStyleIdx="2" presStyleCnt="6"/>
      <dgm:spPr/>
    </dgm:pt>
    <dgm:pt modelId="{0C289B9B-7AFF-4C3A-98B9-2FD365EEECDD}" type="pres">
      <dgm:prSet presAssocID="{684203C0-A722-406C-9629-6543659166F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370B755-B5BD-49AA-8DAA-733218BE6D9F}" type="pres">
      <dgm:prSet presAssocID="{2785B416-1029-4ACD-AC96-CDAFA4546884}" presName="Accent4" presStyleCnt="0"/>
      <dgm:spPr/>
    </dgm:pt>
    <dgm:pt modelId="{464C099F-A54F-4A45-B5EB-82BDF21AD8D8}" type="pres">
      <dgm:prSet presAssocID="{2785B416-1029-4ACD-AC96-CDAFA4546884}" presName="Accent" presStyleLbl="bgShp" presStyleIdx="3" presStyleCnt="6"/>
      <dgm:spPr/>
    </dgm:pt>
    <dgm:pt modelId="{3981D752-9381-41FF-B1A1-50D1E00FB90A}" type="pres">
      <dgm:prSet presAssocID="{2785B416-1029-4ACD-AC96-CDAFA454688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3C2889F-2486-4DF8-A3C4-BCF1FABFCA5A}" type="pres">
      <dgm:prSet presAssocID="{087A9234-8FCD-4C6D-B2B7-B3F20E2D5644}" presName="Accent5" presStyleCnt="0"/>
      <dgm:spPr/>
    </dgm:pt>
    <dgm:pt modelId="{00E73547-B96E-48A5-88E9-4B57F6135ACF}" type="pres">
      <dgm:prSet presAssocID="{087A9234-8FCD-4C6D-B2B7-B3F20E2D5644}" presName="Accent" presStyleLbl="bgShp" presStyleIdx="4" presStyleCnt="6"/>
      <dgm:spPr/>
    </dgm:pt>
    <dgm:pt modelId="{A6DA31DD-451C-4B88-A3EE-40E1970425BD}" type="pres">
      <dgm:prSet presAssocID="{087A9234-8FCD-4C6D-B2B7-B3F20E2D564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4B02C2D7-7089-42EE-AB7C-0AE23FD3E445}" type="pres">
      <dgm:prSet presAssocID="{FF92D7CC-EE84-4943-AD15-64D1972BE26B}" presName="Accent6" presStyleCnt="0"/>
      <dgm:spPr/>
    </dgm:pt>
    <dgm:pt modelId="{9471D0B2-A910-4C81-B12B-C01CE0D8CD0B}" type="pres">
      <dgm:prSet presAssocID="{FF92D7CC-EE84-4943-AD15-64D1972BE26B}" presName="Accent" presStyleLbl="bgShp" presStyleIdx="5" presStyleCnt="6"/>
      <dgm:spPr/>
    </dgm:pt>
    <dgm:pt modelId="{63C8E415-87C1-446D-9BDD-9612EE1ACD16}" type="pres">
      <dgm:prSet presAssocID="{FF92D7CC-EE84-4943-AD15-64D1972BE26B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378E405-BAD9-41E4-A451-450E68CD8C93}" srcId="{91288B45-2B63-4E37-B57C-3ADBA5AEFC0E}" destId="{087A9234-8FCD-4C6D-B2B7-B3F20E2D5644}" srcOrd="4" destOrd="0" parTransId="{B8133C05-E028-4384-BE29-5AC00DE6E9DE}" sibTransId="{6EA3D4CF-928E-4AE7-A5E5-02A526B14B03}"/>
    <dgm:cxn modelId="{FFFACE0B-49DB-48CD-825A-D09EECBF9B83}" type="presOf" srcId="{684203C0-A722-406C-9629-6543659166F0}" destId="{0C289B9B-7AFF-4C3A-98B9-2FD365EEECDD}" srcOrd="0" destOrd="0" presId="urn:microsoft.com/office/officeart/2011/layout/HexagonRadial"/>
    <dgm:cxn modelId="{2354180F-5E68-4F48-A97D-121029E47A85}" type="presOf" srcId="{62C9CCA7-95CB-499B-BF72-97B96952F642}" destId="{E97DC00F-BE1E-4493-89DC-8E0246EB610C}" srcOrd="0" destOrd="0" presId="urn:microsoft.com/office/officeart/2011/layout/HexagonRadial"/>
    <dgm:cxn modelId="{4E88C418-A471-4C77-B276-AE3ECDF6C043}" srcId="{91288B45-2B63-4E37-B57C-3ADBA5AEFC0E}" destId="{FF92D7CC-EE84-4943-AD15-64D1972BE26B}" srcOrd="5" destOrd="0" parTransId="{9FDD4147-CD14-470D-A42A-36878AB52356}" sibTransId="{BBB42C47-49B0-4CF1-ADBB-6DA123C84491}"/>
    <dgm:cxn modelId="{25252B2D-6926-41C3-8BBD-8B17FE2A4492}" type="presOf" srcId="{91288B45-2B63-4E37-B57C-3ADBA5AEFC0E}" destId="{3EC8ED03-070A-4AD9-87F9-BE14C00E9EB9}" srcOrd="0" destOrd="0" presId="urn:microsoft.com/office/officeart/2011/layout/HexagonRadial"/>
    <dgm:cxn modelId="{9B41AC38-364E-42FD-906E-71B692E839EC}" type="presOf" srcId="{087A9234-8FCD-4C6D-B2B7-B3F20E2D5644}" destId="{A6DA31DD-451C-4B88-A3EE-40E1970425BD}" srcOrd="0" destOrd="0" presId="urn:microsoft.com/office/officeart/2011/layout/HexagonRadial"/>
    <dgm:cxn modelId="{57CD6D73-F4F1-43BF-B153-952B8C0E2A18}" srcId="{91288B45-2B63-4E37-B57C-3ADBA5AEFC0E}" destId="{E62A1365-01CC-483A-A206-037990CED70B}" srcOrd="1" destOrd="0" parTransId="{F4E3EEA6-58B1-4190-8849-6A1DA0D58C99}" sibTransId="{6FA9C6DB-8AA0-459F-AB98-CF8AEF9D7FFF}"/>
    <dgm:cxn modelId="{7D29BC83-21AF-499C-BB1C-64C9AB7515D9}" srcId="{62C9CCA7-95CB-499B-BF72-97B96952F642}" destId="{91288B45-2B63-4E37-B57C-3ADBA5AEFC0E}" srcOrd="0" destOrd="0" parTransId="{AB379393-36B7-4D54-BE2B-26B956C2161B}" sibTransId="{FAA8568F-0D20-44C3-98D5-827CF8D59357}"/>
    <dgm:cxn modelId="{2B89FA88-268D-4A76-9C15-156A7CF0B72F}" type="presOf" srcId="{FF92D7CC-EE84-4943-AD15-64D1972BE26B}" destId="{63C8E415-87C1-446D-9BDD-9612EE1ACD16}" srcOrd="0" destOrd="0" presId="urn:microsoft.com/office/officeart/2011/layout/HexagonRadial"/>
    <dgm:cxn modelId="{F43EA395-1093-44CB-95E8-A8FFEA6D8613}" srcId="{91288B45-2B63-4E37-B57C-3ADBA5AEFC0E}" destId="{2785B416-1029-4ACD-AC96-CDAFA4546884}" srcOrd="3" destOrd="0" parTransId="{A3072A4F-EA6C-4876-BD2B-CB77E2C711A5}" sibTransId="{5994A812-7336-4B95-A2B2-F47190D19097}"/>
    <dgm:cxn modelId="{8F8946AA-2C9C-4F2C-8AC3-8117760A666B}" type="presOf" srcId="{E62A1365-01CC-483A-A206-037990CED70B}" destId="{BA0AD75D-9D5F-462A-963B-F7F1DD7121D7}" srcOrd="0" destOrd="0" presId="urn:microsoft.com/office/officeart/2011/layout/HexagonRadial"/>
    <dgm:cxn modelId="{AC49EFAA-35E6-4E90-9679-50CEA131E3FD}" srcId="{91288B45-2B63-4E37-B57C-3ADBA5AEFC0E}" destId="{684203C0-A722-406C-9629-6543659166F0}" srcOrd="2" destOrd="0" parTransId="{7E7ED579-2A5B-4E3F-B71B-51C3E3A7F9AC}" sibTransId="{FC58CAA1-E161-40FF-BAE8-CE06C16BC870}"/>
    <dgm:cxn modelId="{FF6C35DF-C0B4-4059-9C19-914CB2AD5B58}" type="presOf" srcId="{EB3CEF3B-FA0A-41C5-8F01-FD80799CD12B}" destId="{2233D696-76A9-469C-9884-B8B26D9E7396}" srcOrd="0" destOrd="0" presId="urn:microsoft.com/office/officeart/2011/layout/HexagonRadial"/>
    <dgm:cxn modelId="{138FB7F1-1DFD-477A-BB6E-F7499F54FA08}" srcId="{91288B45-2B63-4E37-B57C-3ADBA5AEFC0E}" destId="{EB3CEF3B-FA0A-41C5-8F01-FD80799CD12B}" srcOrd="0" destOrd="0" parTransId="{EA4E58E7-42A5-49F3-977A-F8CA55E775F1}" sibTransId="{E3803E5F-326C-4847-838B-7859C37F21C6}"/>
    <dgm:cxn modelId="{38CD6BF9-5722-47B6-A8D0-6C16CA60E3B9}" type="presOf" srcId="{2785B416-1029-4ACD-AC96-CDAFA4546884}" destId="{3981D752-9381-41FF-B1A1-50D1E00FB90A}" srcOrd="0" destOrd="0" presId="urn:microsoft.com/office/officeart/2011/layout/HexagonRadial"/>
    <dgm:cxn modelId="{E9D98C28-7970-4704-8771-2815359C2FD9}" type="presParOf" srcId="{E97DC00F-BE1E-4493-89DC-8E0246EB610C}" destId="{3EC8ED03-070A-4AD9-87F9-BE14C00E9EB9}" srcOrd="0" destOrd="0" presId="urn:microsoft.com/office/officeart/2011/layout/HexagonRadial"/>
    <dgm:cxn modelId="{8FAEE1AA-FFCD-4D6F-87EB-8C978EB05CA3}" type="presParOf" srcId="{E97DC00F-BE1E-4493-89DC-8E0246EB610C}" destId="{0C92883E-DDF6-4A37-AB8D-EC87545E82E2}" srcOrd="1" destOrd="0" presId="urn:microsoft.com/office/officeart/2011/layout/HexagonRadial"/>
    <dgm:cxn modelId="{A01A2C0E-E1E9-433D-900A-106A157684A9}" type="presParOf" srcId="{0C92883E-DDF6-4A37-AB8D-EC87545E82E2}" destId="{12500628-C1B7-434D-AE64-D5C9D52C2C8C}" srcOrd="0" destOrd="0" presId="urn:microsoft.com/office/officeart/2011/layout/HexagonRadial"/>
    <dgm:cxn modelId="{D5F72F98-EB16-449D-BC97-A02DDC20495B}" type="presParOf" srcId="{E97DC00F-BE1E-4493-89DC-8E0246EB610C}" destId="{2233D696-76A9-469C-9884-B8B26D9E7396}" srcOrd="2" destOrd="0" presId="urn:microsoft.com/office/officeart/2011/layout/HexagonRadial"/>
    <dgm:cxn modelId="{577AE46F-14BE-422F-B553-4FAB51F63AAE}" type="presParOf" srcId="{E97DC00F-BE1E-4493-89DC-8E0246EB610C}" destId="{8ACEFBF9-9F19-4DEC-B142-10DB619EF2A2}" srcOrd="3" destOrd="0" presId="urn:microsoft.com/office/officeart/2011/layout/HexagonRadial"/>
    <dgm:cxn modelId="{A2CE5706-2304-4A2B-9723-D2346D96616E}" type="presParOf" srcId="{8ACEFBF9-9F19-4DEC-B142-10DB619EF2A2}" destId="{F7086E66-5D37-47FC-9894-FE30ADE1E896}" srcOrd="0" destOrd="0" presId="urn:microsoft.com/office/officeart/2011/layout/HexagonRadial"/>
    <dgm:cxn modelId="{19BF12D2-0AC1-4A1B-AFFA-5ACF7B9611A3}" type="presParOf" srcId="{E97DC00F-BE1E-4493-89DC-8E0246EB610C}" destId="{BA0AD75D-9D5F-462A-963B-F7F1DD7121D7}" srcOrd="4" destOrd="0" presId="urn:microsoft.com/office/officeart/2011/layout/HexagonRadial"/>
    <dgm:cxn modelId="{59CD1E01-0108-4C21-BDCC-82E069E78814}" type="presParOf" srcId="{E97DC00F-BE1E-4493-89DC-8E0246EB610C}" destId="{F876FF69-7BFA-4A07-A3C9-F61E5159DFBA}" srcOrd="5" destOrd="0" presId="urn:microsoft.com/office/officeart/2011/layout/HexagonRadial"/>
    <dgm:cxn modelId="{E925C556-047A-4822-86DB-8AE8C7113EF5}" type="presParOf" srcId="{F876FF69-7BFA-4A07-A3C9-F61E5159DFBA}" destId="{E487932C-9CC9-40CC-8937-68EAFFFB9697}" srcOrd="0" destOrd="0" presId="urn:microsoft.com/office/officeart/2011/layout/HexagonRadial"/>
    <dgm:cxn modelId="{2018BDDC-E538-4361-B6F0-04239F003701}" type="presParOf" srcId="{E97DC00F-BE1E-4493-89DC-8E0246EB610C}" destId="{0C289B9B-7AFF-4C3A-98B9-2FD365EEECDD}" srcOrd="6" destOrd="0" presId="urn:microsoft.com/office/officeart/2011/layout/HexagonRadial"/>
    <dgm:cxn modelId="{C8EA37F9-5470-4C32-8C68-4940D26EADA9}" type="presParOf" srcId="{E97DC00F-BE1E-4493-89DC-8E0246EB610C}" destId="{D370B755-B5BD-49AA-8DAA-733218BE6D9F}" srcOrd="7" destOrd="0" presId="urn:microsoft.com/office/officeart/2011/layout/HexagonRadial"/>
    <dgm:cxn modelId="{9217D62A-72EB-49D7-BCD8-2FBD839377BA}" type="presParOf" srcId="{D370B755-B5BD-49AA-8DAA-733218BE6D9F}" destId="{464C099F-A54F-4A45-B5EB-82BDF21AD8D8}" srcOrd="0" destOrd="0" presId="urn:microsoft.com/office/officeart/2011/layout/HexagonRadial"/>
    <dgm:cxn modelId="{D0759295-F616-4C53-86C9-F8B619CA9D09}" type="presParOf" srcId="{E97DC00F-BE1E-4493-89DC-8E0246EB610C}" destId="{3981D752-9381-41FF-B1A1-50D1E00FB90A}" srcOrd="8" destOrd="0" presId="urn:microsoft.com/office/officeart/2011/layout/HexagonRadial"/>
    <dgm:cxn modelId="{B36C6DFA-9D3B-4050-A6BE-19BF06AC8A7E}" type="presParOf" srcId="{E97DC00F-BE1E-4493-89DC-8E0246EB610C}" destId="{03C2889F-2486-4DF8-A3C4-BCF1FABFCA5A}" srcOrd="9" destOrd="0" presId="urn:microsoft.com/office/officeart/2011/layout/HexagonRadial"/>
    <dgm:cxn modelId="{A4B1D2A3-AFCE-43F2-950E-B65E7164856D}" type="presParOf" srcId="{03C2889F-2486-4DF8-A3C4-BCF1FABFCA5A}" destId="{00E73547-B96E-48A5-88E9-4B57F6135ACF}" srcOrd="0" destOrd="0" presId="urn:microsoft.com/office/officeart/2011/layout/HexagonRadial"/>
    <dgm:cxn modelId="{268C9A6E-03A5-46A2-AE4C-C23134FF7DD4}" type="presParOf" srcId="{E97DC00F-BE1E-4493-89DC-8E0246EB610C}" destId="{A6DA31DD-451C-4B88-A3EE-40E1970425BD}" srcOrd="10" destOrd="0" presId="urn:microsoft.com/office/officeart/2011/layout/HexagonRadial"/>
    <dgm:cxn modelId="{E476BAAD-8743-4236-9901-EF036C4ABD17}" type="presParOf" srcId="{E97DC00F-BE1E-4493-89DC-8E0246EB610C}" destId="{4B02C2D7-7089-42EE-AB7C-0AE23FD3E445}" srcOrd="11" destOrd="0" presId="urn:microsoft.com/office/officeart/2011/layout/HexagonRadial"/>
    <dgm:cxn modelId="{5B20310A-B011-4ACE-950F-B0382573E97F}" type="presParOf" srcId="{4B02C2D7-7089-42EE-AB7C-0AE23FD3E445}" destId="{9471D0B2-A910-4C81-B12B-C01CE0D8CD0B}" srcOrd="0" destOrd="0" presId="urn:microsoft.com/office/officeart/2011/layout/HexagonRadial"/>
    <dgm:cxn modelId="{B47F5877-C18C-491B-B4D8-91A627BA1445}" type="presParOf" srcId="{E97DC00F-BE1E-4493-89DC-8E0246EB610C}" destId="{63C8E415-87C1-446D-9BDD-9612EE1ACD1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8ED03-070A-4AD9-87F9-BE14C00E9EB9}">
      <dsp:nvSpPr>
        <dsp:cNvPr id="0" name=""/>
        <dsp:cNvSpPr/>
      </dsp:nvSpPr>
      <dsp:spPr>
        <a:xfrm>
          <a:off x="2651726" y="1586108"/>
          <a:ext cx="2016012" cy="174393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CUFFS</a:t>
          </a:r>
        </a:p>
      </dsp:txBody>
      <dsp:txXfrm>
        <a:off x="2985807" y="1875102"/>
        <a:ext cx="1347850" cy="1165944"/>
      </dsp:txXfrm>
    </dsp:sp>
    <dsp:sp modelId="{F7086E66-5D37-47FC-9894-FE30ADE1E896}">
      <dsp:nvSpPr>
        <dsp:cNvPr id="0" name=""/>
        <dsp:cNvSpPr/>
      </dsp:nvSpPr>
      <dsp:spPr>
        <a:xfrm>
          <a:off x="3914137" y="751754"/>
          <a:ext cx="760635" cy="655388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3D696-76A9-469C-9884-B8B26D9E7396}">
      <dsp:nvSpPr>
        <dsp:cNvPr id="0" name=""/>
        <dsp:cNvSpPr/>
      </dsp:nvSpPr>
      <dsp:spPr>
        <a:xfrm>
          <a:off x="2837430" y="0"/>
          <a:ext cx="1652108" cy="1429267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Century Gothic" panose="020B0502020202020204" pitchFamily="34" charset="0"/>
            </a:rPr>
            <a:t>Influence of social and cultural context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latin typeface="Century Gothic" panose="020B0502020202020204" pitchFamily="34" charset="0"/>
            </a:rPr>
            <a:t>feminism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latin typeface="Century Gothic" panose="020B0502020202020204" pitchFamily="34" charset="0"/>
            </a:rPr>
            <a:t>masculinity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latin typeface="Century Gothic" panose="020B0502020202020204" pitchFamily="34" charset="0"/>
            </a:rPr>
            <a:t>multiculturalism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latin typeface="Century Gothic" panose="020B0502020202020204" pitchFamily="34" charset="0"/>
            </a:rPr>
            <a:t>sexulaity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latin typeface="Century Gothic" panose="020B0502020202020204" pitchFamily="34" charset="0"/>
            </a:rPr>
            <a:t>police</a:t>
          </a:r>
        </a:p>
      </dsp:txBody>
      <dsp:txXfrm>
        <a:off x="3111220" y="236860"/>
        <a:ext cx="1104528" cy="955547"/>
      </dsp:txXfrm>
    </dsp:sp>
    <dsp:sp modelId="{E487932C-9CC9-40CC-8937-68EAFFFB9697}">
      <dsp:nvSpPr>
        <dsp:cNvPr id="0" name=""/>
        <dsp:cNvSpPr/>
      </dsp:nvSpPr>
      <dsp:spPr>
        <a:xfrm>
          <a:off x="4801858" y="1976981"/>
          <a:ext cx="760635" cy="655388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AD75D-9D5F-462A-963B-F7F1DD7121D7}">
      <dsp:nvSpPr>
        <dsp:cNvPr id="0" name=""/>
        <dsp:cNvSpPr/>
      </dsp:nvSpPr>
      <dsp:spPr>
        <a:xfrm>
          <a:off x="4352605" y="879095"/>
          <a:ext cx="1652108" cy="1429267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Industry</a:t>
          </a:r>
          <a:r>
            <a:rPr lang="en-US" sz="900" kern="1200" dirty="0"/>
            <a:t> info: </a:t>
          </a:r>
          <a:r>
            <a:rPr lang="en-US" sz="600" kern="1200" dirty="0"/>
            <a:t>scheduling, channel, PSB </a:t>
          </a:r>
          <a:r>
            <a:rPr lang="en-US" sz="600" kern="1200" dirty="0" err="1"/>
            <a:t>etc</a:t>
          </a:r>
          <a:endParaRPr lang="en-US" sz="600" kern="1200" dirty="0"/>
        </a:p>
      </dsp:txBody>
      <dsp:txXfrm>
        <a:off x="4626395" y="1115955"/>
        <a:ext cx="1104528" cy="955547"/>
      </dsp:txXfrm>
    </dsp:sp>
    <dsp:sp modelId="{464C099F-A54F-4A45-B5EB-82BDF21AD8D8}">
      <dsp:nvSpPr>
        <dsp:cNvPr id="0" name=""/>
        <dsp:cNvSpPr/>
      </dsp:nvSpPr>
      <dsp:spPr>
        <a:xfrm>
          <a:off x="4185190" y="3360032"/>
          <a:ext cx="760635" cy="655388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89B9B-7AFF-4C3A-98B9-2FD365EEECDD}">
      <dsp:nvSpPr>
        <dsp:cNvPr id="0" name=""/>
        <dsp:cNvSpPr/>
      </dsp:nvSpPr>
      <dsp:spPr>
        <a:xfrm>
          <a:off x="4352605" y="2607294"/>
          <a:ext cx="1652108" cy="1429267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Representation</a:t>
          </a:r>
          <a:r>
            <a:rPr lang="en-US" sz="600" kern="1200" dirty="0"/>
            <a:t> women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men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ethnicity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stereotypes </a:t>
          </a:r>
          <a:r>
            <a:rPr lang="en-US" sz="600" kern="1200" dirty="0" err="1"/>
            <a:t>etc</a:t>
          </a:r>
          <a:endParaRPr lang="en-US" sz="600" kern="1200" dirty="0"/>
        </a:p>
      </dsp:txBody>
      <dsp:txXfrm>
        <a:off x="4626395" y="2844154"/>
        <a:ext cx="1104528" cy="955547"/>
      </dsp:txXfrm>
    </dsp:sp>
    <dsp:sp modelId="{00E73547-B96E-48A5-88E9-4B57F6135ACF}">
      <dsp:nvSpPr>
        <dsp:cNvPr id="0" name=""/>
        <dsp:cNvSpPr/>
      </dsp:nvSpPr>
      <dsp:spPr>
        <a:xfrm>
          <a:off x="2655478" y="3503598"/>
          <a:ext cx="760635" cy="655388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1D752-9381-41FF-B1A1-50D1E00FB90A}">
      <dsp:nvSpPr>
        <dsp:cNvPr id="0" name=""/>
        <dsp:cNvSpPr/>
      </dsp:nvSpPr>
      <dsp:spPr>
        <a:xfrm>
          <a:off x="2837430" y="3487373"/>
          <a:ext cx="1652108" cy="1429267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Audience </a:t>
          </a:r>
        </a:p>
      </dsp:txBody>
      <dsp:txXfrm>
        <a:off x="3111220" y="3724233"/>
        <a:ext cx="1104528" cy="955547"/>
      </dsp:txXfrm>
    </dsp:sp>
    <dsp:sp modelId="{9471D0B2-A910-4C81-B12B-C01CE0D8CD0B}">
      <dsp:nvSpPr>
        <dsp:cNvPr id="0" name=""/>
        <dsp:cNvSpPr/>
      </dsp:nvSpPr>
      <dsp:spPr>
        <a:xfrm>
          <a:off x="1753219" y="2278863"/>
          <a:ext cx="760635" cy="655388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A31DD-451C-4B88-A3EE-40E1970425BD}">
      <dsp:nvSpPr>
        <dsp:cNvPr id="0" name=""/>
        <dsp:cNvSpPr/>
      </dsp:nvSpPr>
      <dsp:spPr>
        <a:xfrm>
          <a:off x="1315221" y="2608278"/>
          <a:ext cx="1652108" cy="1429267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Revision of media language terminology</a:t>
          </a:r>
        </a:p>
      </dsp:txBody>
      <dsp:txXfrm>
        <a:off x="1589011" y="2845138"/>
        <a:ext cx="1104528" cy="955547"/>
      </dsp:txXfrm>
    </dsp:sp>
    <dsp:sp modelId="{63C8E415-87C1-446D-9BDD-9612EE1ACD16}">
      <dsp:nvSpPr>
        <dsp:cNvPr id="0" name=""/>
        <dsp:cNvSpPr/>
      </dsp:nvSpPr>
      <dsp:spPr>
        <a:xfrm>
          <a:off x="1315221" y="877128"/>
          <a:ext cx="1652108" cy="1429267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Application of uses and gratifications theory</a:t>
          </a:r>
        </a:p>
      </dsp:txBody>
      <dsp:txXfrm>
        <a:off x="1589011" y="1113988"/>
        <a:ext cx="1104528" cy="955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89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6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67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5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85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72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02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0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33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50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9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31685-8CF6-458C-9D94-12EEE73F7293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2D6E4-803B-4F7E-979E-4AA3C62FB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9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hyperlink" Target="https://www.youtube.com/channel/UCWfbvc0fwWLpTZk8PdF30Kg" TargetMode="Externa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028" y="87523"/>
            <a:ext cx="12300857" cy="857488"/>
            <a:chOff x="-29028" y="87523"/>
            <a:chExt cx="12300857" cy="857488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9758" y="87523"/>
              <a:ext cx="1341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2023</a:t>
              </a:r>
            </a:p>
          </p:txBody>
        </p:sp>
      </p:grp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549400" y="5177481"/>
            <a:ext cx="9144000" cy="769441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atin typeface="Century Gothic" panose="020B0502020202020204" pitchFamily="34" charset="0"/>
              </a:rPr>
              <a:t>How to revise MEDIA STUDIES</a:t>
            </a:r>
            <a:endParaRPr lang="en-GB" sz="4400" dirty="0">
              <a:latin typeface="Century Gothic" panose="020B0502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184071" y="1811201"/>
            <a:ext cx="5584372" cy="2904291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n-GB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976" y="1867196"/>
            <a:ext cx="5517467" cy="2792186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2983F-7D46-4C40-B36F-79C60CA60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1933" y="2782387"/>
            <a:ext cx="1293226" cy="12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624975" y="87523"/>
            <a:ext cx="16896804" cy="1319478"/>
            <a:chOff x="-4624975" y="87523"/>
            <a:chExt cx="16896804" cy="1319478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9758" y="87523"/>
              <a:ext cx="1341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2023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4624975" y="1037669"/>
              <a:ext cx="12756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WALT: identify different ways to revise topics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3184071" y="1811201"/>
            <a:ext cx="5584372" cy="2904291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n-GB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76B069-378E-44C0-B234-26EE4834B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6334" y="4941758"/>
            <a:ext cx="1279845" cy="1279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19268-B8E8-4510-8239-A451C266A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519" y="1863430"/>
            <a:ext cx="4207396" cy="27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028" y="272258"/>
            <a:ext cx="12300857" cy="672753"/>
            <a:chOff x="-29028" y="272258"/>
            <a:chExt cx="12300857" cy="672753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446868" y="2754923"/>
            <a:ext cx="11298264" cy="394431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REVISION TOPICS:</a:t>
            </a:r>
          </a:p>
          <a:p>
            <a:pPr eaLnBrk="0" hangingPunct="0">
              <a:defRPr/>
            </a:pPr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Paper 1</a:t>
            </a:r>
          </a:p>
          <a:p>
            <a:pPr marL="285750" indent="-285750" eaLnBrk="0" hangingPunct="0">
              <a:buFont typeface="Wingdings" panose="05000000000000000000" pitchFamily="2" charset="2"/>
              <a:buChar char="q"/>
              <a:defRPr/>
            </a:pP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  <a:ea typeface="+mj-ea"/>
                <a:cs typeface="+mj-cs"/>
              </a:rPr>
              <a:t>CUFFS</a:t>
            </a:r>
          </a:p>
          <a:p>
            <a:pPr marL="285750" indent="-285750" eaLnBrk="0" hangingPunct="0">
              <a:buFont typeface="Wingdings" panose="05000000000000000000" pitchFamily="2" charset="2"/>
              <a:buChar char="q"/>
              <a:defRPr/>
            </a:pP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  <a:ea typeface="+mj-ea"/>
                <a:cs typeface="+mj-cs"/>
              </a:rPr>
              <a:t>AVENGERS</a:t>
            </a:r>
          </a:p>
          <a:p>
            <a:pPr marL="285750" indent="-285750" eaLnBrk="0" hangingPunct="0">
              <a:buFont typeface="Wingdings" panose="05000000000000000000" pitchFamily="2" charset="2"/>
              <a:buChar char="q"/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LEGO MOVIE</a:t>
            </a:r>
          </a:p>
          <a:p>
            <a:pPr marL="285750" indent="-285750" eaLnBrk="0" hangingPunct="0">
              <a:buFont typeface="Wingdings" panose="05000000000000000000" pitchFamily="2" charset="2"/>
              <a:buChar char="q"/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LEGO GAME</a:t>
            </a:r>
          </a:p>
          <a:p>
            <a:pPr eaLnBrk="0" hangingPunct="0">
              <a:defRPr/>
            </a:pPr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Paper 2</a:t>
            </a:r>
          </a:p>
          <a:p>
            <a:pPr marL="285750" indent="-285750" eaLnBrk="0" hangingPunct="0">
              <a:buFont typeface="Wingdings" panose="05000000000000000000" pitchFamily="2" charset="2"/>
              <a:buChar char="q"/>
              <a:defRPr/>
            </a:pP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  <a:ea typeface="+mj-ea"/>
                <a:cs typeface="+mj-cs"/>
              </a:rPr>
              <a:t>MUSIC MAGAZINE: MOJO</a:t>
            </a:r>
          </a:p>
          <a:p>
            <a:pPr marL="285750" indent="-285750" eaLnBrk="0" hangingPunct="0">
              <a:buFont typeface="Wingdings" panose="05000000000000000000" pitchFamily="2" charset="2"/>
              <a:buChar char="q"/>
              <a:defRPr/>
            </a:pP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  <a:ea typeface="+mj-ea"/>
                <a:cs typeface="+mj-cs"/>
              </a:rPr>
              <a:t>NEWSPAPERS: THE OBSERVER PRINT AND ONLINE</a:t>
            </a:r>
          </a:p>
          <a:p>
            <a:pPr marL="285750" indent="-285750" eaLnBrk="0" hangingPunct="0">
              <a:buFont typeface="Wingdings" panose="05000000000000000000" pitchFamily="2" charset="2"/>
              <a:buChar char="q"/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RADIO: BBC RADIO 1 LIVE LOUNGE</a:t>
            </a:r>
          </a:p>
          <a:p>
            <a:pPr marL="285750" indent="-285750" eaLnBrk="0" hangingPunct="0">
              <a:buFont typeface="Wingdings" panose="05000000000000000000" pitchFamily="2" charset="2"/>
              <a:buChar char="q"/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MUSIC VIDEOS: BEYONCE IF I WERE A BOY AND BRUNO MARS UPTOWN FUNK</a:t>
            </a:r>
          </a:p>
          <a:p>
            <a:pPr eaLnBrk="0" hangingPunct="0">
              <a:defRPr/>
            </a:pPr>
            <a:endParaRPr lang="en-GB" sz="1600" b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265175" y="1587256"/>
            <a:ext cx="8085272" cy="987412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highlight>
                  <a:srgbClr val="FFFF00"/>
                </a:highlight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3600" dirty="0">
                <a:effectLst/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3600" dirty="0">
                <a:effectLst/>
                <a:highlight>
                  <a:srgbClr val="FFFF00"/>
                </a:highlight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effectLst/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3600" dirty="0">
                <a:effectLst/>
                <a:highlight>
                  <a:srgbClr val="FFFF00"/>
                </a:highlight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3600" dirty="0">
                <a:effectLst/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3600" dirty="0">
                <a:effectLst/>
                <a:highlight>
                  <a:srgbClr val="FFFF00"/>
                </a:highlight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3600" dirty="0">
                <a:effectLst/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highlight>
                  <a:srgbClr val="FFFF00"/>
                </a:highlight>
                <a:latin typeface="Toonis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lot of content to cover; so start revising now!</a:t>
            </a:r>
            <a:endParaRPr lang="en-GB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6450315" y="3465329"/>
            <a:ext cx="4742481" cy="22162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You will assessed on ALL of these sections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975CF9-DD7F-486A-BE7B-986540F5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5005" y="5681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028" y="272258"/>
            <a:ext cx="12300857" cy="672753"/>
            <a:chOff x="-29028" y="272258"/>
            <a:chExt cx="12300857" cy="672753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472268" y="2262753"/>
            <a:ext cx="11298264" cy="455096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Your books, revision folders and knowledge Organisers are your primary revision materials. (Plus the </a:t>
            </a:r>
            <a:r>
              <a:rPr lang="en-GB" sz="2000" b="1" dirty="0">
                <a:latin typeface="Century Gothic" panose="020B0502020202020204" pitchFamily="34" charset="0"/>
              </a:rPr>
              <a:t>revision guide, if you have one) </a:t>
            </a:r>
            <a:endParaRPr lang="en-GB" sz="2000" b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u="sng" dirty="0">
                <a:latin typeface="Century Gothic" panose="020B0502020202020204" pitchFamily="34" charset="0"/>
                <a:ea typeface="+mj-ea"/>
                <a:cs typeface="+mj-cs"/>
              </a:rPr>
              <a:t>Read through and highlight 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information on each topic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Any tasks not filled in complete them for revision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u="sng" dirty="0">
                <a:latin typeface="Century Gothic" panose="020B0502020202020204" pitchFamily="34" charset="0"/>
                <a:ea typeface="+mj-ea"/>
                <a:cs typeface="+mj-cs"/>
              </a:rPr>
              <a:t>Make notes 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on what you have read- bullet points, mind maps, images or even record your notes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Use post-it notes to highlight the areas you are unsure of and need </a:t>
            </a: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to revisit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As you read your notes </a:t>
            </a:r>
            <a:r>
              <a:rPr lang="en-GB" sz="2000" u="sng" dirty="0">
                <a:latin typeface="Century Gothic" panose="020B0502020202020204" pitchFamily="34" charset="0"/>
                <a:ea typeface="+mj-ea"/>
                <a:cs typeface="+mj-cs"/>
              </a:rPr>
              <a:t>write a list of any questions 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you have about</a:t>
            </a: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 a topic then ASK ME for the answers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684" y="3295938"/>
            <a:ext cx="1467048" cy="1222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1" y="1083988"/>
            <a:ext cx="1387529" cy="1387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222" y="2344229"/>
            <a:ext cx="1029510" cy="102951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70C5D6-07ED-4A05-8204-07BA86D4C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9598" y="1062970"/>
            <a:ext cx="1281259" cy="128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145296" y="1812509"/>
            <a:ext cx="11952208" cy="484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800" dirty="0">
                <a:latin typeface="Century Gothic" panose="020B0502020202020204" pitchFamily="34" charset="0"/>
                <a:ea typeface="+mj-ea"/>
                <a:cs typeface="+mj-cs"/>
              </a:rPr>
              <a:t>Access the </a:t>
            </a:r>
            <a:r>
              <a:rPr lang="en-GB" sz="2800" b="1" dirty="0">
                <a:latin typeface="Century Gothic" panose="020B0502020202020204" pitchFamily="34" charset="0"/>
                <a:ea typeface="+mj-ea"/>
                <a:cs typeface="+mj-cs"/>
              </a:rPr>
              <a:t>REVISION FOLDER ON </a:t>
            </a:r>
            <a:r>
              <a:rPr lang="en-GB" sz="4400" b="1" dirty="0">
                <a:latin typeface="Century Gothic" panose="020B0502020202020204" pitchFamily="34" charset="0"/>
                <a:ea typeface="+mj-ea"/>
                <a:cs typeface="+mj-cs"/>
              </a:rPr>
              <a:t>TEAMS </a:t>
            </a:r>
          </a:p>
          <a:p>
            <a:pPr eaLnBrk="0" hangingPunct="0">
              <a:defRPr/>
            </a:pPr>
            <a:endParaRPr lang="en-GB" sz="2800" b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800" b="1" dirty="0">
                <a:highlight>
                  <a:srgbClr val="FFFF00"/>
                </a:highlight>
                <a:latin typeface="Century Gothic" panose="020B0502020202020204" pitchFamily="34" charset="0"/>
                <a:ea typeface="+mj-ea"/>
                <a:cs typeface="+mj-cs"/>
              </a:rPr>
              <a:t>WATCH CUFFS/AVENGERS AGAIN</a:t>
            </a:r>
          </a:p>
          <a:p>
            <a:pPr eaLnBrk="0" hangingPunct="0">
              <a:defRPr/>
            </a:pPr>
            <a:endParaRPr lang="en-GB" sz="28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en-GB" sz="2800" b="1" dirty="0">
              <a:latin typeface="Century Gothic" panose="020B0502020202020204" pitchFamily="34" charset="0"/>
            </a:endParaRP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72C20E-B1E0-48AA-902F-F7A296A40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58" t="16368" r="43144" b="42511"/>
          <a:stretch/>
        </p:blipFill>
        <p:spPr>
          <a:xfrm>
            <a:off x="6426653" y="3595911"/>
            <a:ext cx="3073606" cy="33819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9028" y="272258"/>
            <a:ext cx="12300857" cy="672753"/>
            <a:chOff x="-29028" y="272258"/>
            <a:chExt cx="12300857" cy="672753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9FE323-D615-4207-8814-6DDE179EEA39}"/>
              </a:ext>
            </a:extLst>
          </p:cNvPr>
          <p:cNvCxnSpPr>
            <a:cxnSpLocks/>
          </p:cNvCxnSpPr>
          <p:nvPr/>
        </p:nvCxnSpPr>
        <p:spPr>
          <a:xfrm>
            <a:off x="1547581" y="4461336"/>
            <a:ext cx="7801421" cy="16534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B16465B-0D8B-4D13-B69F-A24894605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74" y="1073499"/>
            <a:ext cx="1074794" cy="1440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827E21-B05D-4CC9-A7D9-06FAF3B6A7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89" t="15131" r="46029" b="2950"/>
          <a:stretch/>
        </p:blipFill>
        <p:spPr>
          <a:xfrm>
            <a:off x="9349002" y="1073499"/>
            <a:ext cx="2244436" cy="561806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3E884C-635C-4B4C-B2AA-7BCFD0A85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028" y="272258"/>
            <a:ext cx="12300857" cy="672753"/>
            <a:chOff x="-29028" y="272258"/>
            <a:chExt cx="12300857" cy="672753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472268" y="2262753"/>
            <a:ext cx="11298264" cy="455096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Make some flash cards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These will </a:t>
            </a:r>
            <a:r>
              <a:rPr lang="en-GB" sz="2000" u="sng" dirty="0">
                <a:latin typeface="Century Gothic" panose="020B0502020202020204" pitchFamily="34" charset="0"/>
                <a:ea typeface="+mj-ea"/>
                <a:cs typeface="+mj-cs"/>
              </a:rPr>
              <a:t>only be good 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for small  pieces of</a:t>
            </a: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 information that you  need to know or definitions:</a:t>
            </a: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latin typeface="Century Gothic" panose="020B0502020202020204" pitchFamily="34" charset="0"/>
                <a:ea typeface="+mj-ea"/>
                <a:cs typeface="+mj-cs"/>
              </a:rPr>
              <a:t>Regulatory bodies- TV/Ofcom </a:t>
            </a:r>
            <a:r>
              <a:rPr lang="en-GB" sz="2000" i="1" dirty="0" err="1">
                <a:latin typeface="Century Gothic" panose="020B0502020202020204" pitchFamily="34" charset="0"/>
                <a:ea typeface="+mj-ea"/>
                <a:cs typeface="+mj-cs"/>
              </a:rPr>
              <a:t>etc</a:t>
            </a:r>
            <a:endParaRPr lang="en-GB" sz="2000" i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latin typeface="Century Gothic" panose="020B0502020202020204" pitchFamily="34" charset="0"/>
                <a:ea typeface="+mj-ea"/>
                <a:cs typeface="+mj-cs"/>
              </a:rPr>
              <a:t>Lego movie information- use of intertextuality/television ad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i="1" dirty="0">
                <a:latin typeface="Century Gothic" panose="020B0502020202020204" pitchFamily="34" charset="0"/>
                <a:ea typeface="+mj-ea"/>
                <a:cs typeface="+mj-cs"/>
              </a:rPr>
              <a:t>MOJO magazine- Owner/Bauer Media</a:t>
            </a: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You should go </a:t>
            </a:r>
            <a:r>
              <a:rPr lang="en-GB" sz="2000" b="1" i="1" u="sng" dirty="0">
                <a:latin typeface="Century Gothic" panose="020B0502020202020204" pitchFamily="34" charset="0"/>
                <a:ea typeface="+mj-ea"/>
                <a:cs typeface="+mj-cs"/>
              </a:rPr>
              <a:t>through each topic 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and think about small pieces of information that would work with the flashcard strategy.</a:t>
            </a: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Use the </a:t>
            </a: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TERMINOLOGY Look-cover-write-check-sheet </a:t>
            </a: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000" b="1" u="sng" dirty="0">
                <a:highlight>
                  <a:srgbClr val="FFFF00"/>
                </a:highlight>
                <a:latin typeface="Century Gothic" panose="020B0502020202020204" pitchFamily="34" charset="0"/>
                <a:ea typeface="+mj-ea"/>
                <a:cs typeface="+mj-cs"/>
              </a:rPr>
              <a:t>THIS CAN NOT BE YOU ONLY FORM OF REVISION!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319" y="2471517"/>
            <a:ext cx="3334918" cy="2219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34B90F-261E-41E7-8727-1C0E0C457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111" y1="11556" x2="39111" y2="11556"/>
                        <a14:foregroundMark x1="68000" y1="12444" x2="34222" y2="12444"/>
                        <a14:foregroundMark x1="34222" y1="12444" x2="29333" y2="16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028" y="945011"/>
            <a:ext cx="1500083" cy="150008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4C8060-8A6E-44EC-AC70-93295C655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5163" y="1125822"/>
            <a:ext cx="1023039" cy="102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028" y="272258"/>
            <a:ext cx="12300857" cy="672753"/>
            <a:chOff x="-29028" y="272258"/>
            <a:chExt cx="12300857" cy="672753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254542" y="2366439"/>
            <a:ext cx="11298264" cy="41666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en-GB" sz="2000" b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REVISION quizzes 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for LEGO MOVIE and CUFFS/AVENGERS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Versions are saved on system for you to print and have a go!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ONE SHEET REVISION - 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FOR EACH TOPIC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en-GB" sz="2000" b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Go back to mock examinations and therapy booklets -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read through </a:t>
            </a: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model responses. Redraft any answers where you think you have struggled</a:t>
            </a: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673" t="21345" r="32733" b="7468"/>
          <a:stretch/>
        </p:blipFill>
        <p:spPr>
          <a:xfrm rot="589401">
            <a:off x="10147893" y="472270"/>
            <a:ext cx="1846330" cy="2769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3581" t="26006" r="35593" b="17213"/>
          <a:stretch/>
        </p:blipFill>
        <p:spPr>
          <a:xfrm rot="20745940">
            <a:off x="9554118" y="3770675"/>
            <a:ext cx="1951304" cy="2695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21AC4-FAA1-4009-93A7-0A9C968AD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57" y="1091182"/>
            <a:ext cx="1219147" cy="12191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6B1B5E-B305-4CF8-8B46-CF1C5D361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5409" y="1197711"/>
            <a:ext cx="916029" cy="9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028" y="272258"/>
            <a:ext cx="12300857" cy="672753"/>
            <a:chOff x="-29028" y="272258"/>
            <a:chExt cx="12300857" cy="672753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239792" y="2307037"/>
            <a:ext cx="5975027" cy="455096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Self testing tasks</a:t>
            </a: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Use 2 colours complete a self testing activity. In one colour list all the things you can remember about a topic.</a:t>
            </a: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When you have written EVERYTHING you can remember then you should use books, revision guides and knowledge organisers to fill in the gaps in another colour</a:t>
            </a: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  <a:p>
            <a:pPr eaLnBrk="0" hangingPunct="0">
              <a:defRPr/>
            </a:pPr>
            <a:endParaRPr lang="en-GB" sz="2000" b="1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267748895"/>
              </p:ext>
            </p:extLst>
          </p:nvPr>
        </p:nvGraphicFramePr>
        <p:xfrm>
          <a:off x="5114441" y="1499658"/>
          <a:ext cx="7319935" cy="491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AB509EF-FD0E-4909-8749-7FF1979CF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71" b="97396" l="9886" r="89734">
                        <a14:foregroundMark x1="46388" y1="93229" x2="56654" y2="97396"/>
                        <a14:foregroundMark x1="52091" y1="6771" x2="52091" y2="6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1764" y="1037669"/>
            <a:ext cx="1611885" cy="117673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36F6E7-413E-4D80-A9BD-25D6BD3E0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74614" y="1434093"/>
            <a:ext cx="939890" cy="93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8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028" y="272258"/>
            <a:ext cx="12300857" cy="672753"/>
            <a:chOff x="-29028" y="272258"/>
            <a:chExt cx="12300857" cy="672753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145296" y="2014780"/>
            <a:ext cx="11952208" cy="484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1200" dirty="0">
                <a:latin typeface="Century Gothic" panose="020B0502020202020204" pitchFamily="34" charset="0"/>
                <a:ea typeface="+mj-ea"/>
                <a:cs typeface="+mj-cs"/>
                <a:hlinkClick r:id="rId4"/>
              </a:rPr>
              <a:t>https://www.youtube.com/channel/UCWfbvc0fwWLpTZk8PdF30Kg</a:t>
            </a:r>
            <a:endParaRPr lang="en-GB" sz="12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D5647-E05D-4FEC-A404-C22BE30452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" t="10990" r="80699" b="84870"/>
          <a:stretch/>
        </p:blipFill>
        <p:spPr>
          <a:xfrm>
            <a:off x="381870" y="2188373"/>
            <a:ext cx="2051614" cy="506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3D62E-5C68-40EF-AF41-A660BC10BB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37" t="26589" r="7473" b="3970"/>
          <a:stretch/>
        </p:blipFill>
        <p:spPr>
          <a:xfrm>
            <a:off x="5940871" y="2095716"/>
            <a:ext cx="6105833" cy="4460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52FD08-CD71-4BEF-8D8C-32DAEED123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14" t="14598" r="1182" b="59139"/>
          <a:stretch/>
        </p:blipFill>
        <p:spPr>
          <a:xfrm>
            <a:off x="263537" y="2703495"/>
            <a:ext cx="5559093" cy="13207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5489D5-C5F8-45F9-B8DD-82C57EEA9AFF}"/>
              </a:ext>
            </a:extLst>
          </p:cNvPr>
          <p:cNvSpPr txBox="1"/>
          <p:nvPr/>
        </p:nvSpPr>
        <p:spPr>
          <a:xfrm>
            <a:off x="263537" y="4770869"/>
            <a:ext cx="5559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Watch the revision videos for each section on </a:t>
            </a:r>
            <a:r>
              <a:rPr lang="en-GB" sz="2000" b="1" dirty="0">
                <a:latin typeface="Century Gothic" panose="020B0502020202020204" pitchFamily="34" charset="0"/>
              </a:rPr>
              <a:t>COOMBE MEDIA PAGE ON YOUTUBE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1614DD-976A-465C-93B5-AC2ED2EBAD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0" b="91111" l="9778" r="89778">
                        <a14:foregroundMark x1="64889" y1="8000" x2="47111" y2="8000"/>
                        <a14:foregroundMark x1="52000" y1="91111" x2="45333" y2="91111"/>
                        <a14:foregroundMark x1="58222" y1="56444" x2="46222" y2="83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58" y="928944"/>
            <a:ext cx="1030274" cy="103027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21892F-1171-48EB-92CE-61954EED2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2560" y="5323181"/>
            <a:ext cx="977735" cy="9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9028" y="272258"/>
            <a:ext cx="12300857" cy="672753"/>
            <a:chOff x="-29028" y="272258"/>
            <a:chExt cx="12300857" cy="672753"/>
          </a:xfrm>
        </p:grpSpPr>
        <p:sp>
          <p:nvSpPr>
            <p:cNvPr id="5" name="TextBox 4"/>
            <p:cNvSpPr txBox="1"/>
            <p:nvPr/>
          </p:nvSpPr>
          <p:spPr>
            <a:xfrm>
              <a:off x="7329715" y="272258"/>
              <a:ext cx="48622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bg1"/>
                  </a:solidFill>
                  <a:latin typeface="Combat Ready BTN" panose="02060609020106040407" pitchFamily="49" charset="0"/>
                </a:rPr>
                <a:t>Media Studies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57" y="384362"/>
              <a:ext cx="732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ALL EXAMINATIONS</a:t>
              </a:r>
              <a:endParaRPr lang="en-GB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888901"/>
              <a:ext cx="78416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29028" y="945011"/>
              <a:ext cx="12300857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145296" y="2014780"/>
            <a:ext cx="11952208" cy="484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en-GB" sz="2000" b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Exam practice</a:t>
            </a:r>
          </a:p>
          <a:p>
            <a:pPr eaLnBrk="0" hangingPunct="0">
              <a:defRPr/>
            </a:pPr>
            <a:r>
              <a:rPr lang="en-GB" sz="2400" dirty="0">
                <a:highlight>
                  <a:srgbClr val="FFFF00"/>
                </a:highlight>
                <a:latin typeface="Century Gothic" panose="020B0502020202020204" pitchFamily="34" charset="0"/>
                <a:ea typeface="+mj-ea"/>
                <a:cs typeface="+mj-cs"/>
              </a:rPr>
              <a:t>You do need to </a:t>
            </a:r>
            <a:r>
              <a:rPr lang="en-GB" sz="2400" b="1" dirty="0">
                <a:highlight>
                  <a:srgbClr val="FFFF00"/>
                </a:highlight>
                <a:latin typeface="Century Gothic" panose="020B0502020202020204" pitchFamily="34" charset="0"/>
                <a:ea typeface="+mj-ea"/>
                <a:cs typeface="+mj-cs"/>
              </a:rPr>
              <a:t>write example responses </a:t>
            </a:r>
            <a:r>
              <a:rPr lang="en-GB" sz="2400" dirty="0">
                <a:highlight>
                  <a:srgbClr val="FFFF00"/>
                </a:highlight>
                <a:latin typeface="Century Gothic" panose="020B0502020202020204" pitchFamily="34" charset="0"/>
                <a:ea typeface="+mj-ea"/>
                <a:cs typeface="+mj-cs"/>
              </a:rPr>
              <a:t>to questions. </a:t>
            </a: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We know </a:t>
            </a:r>
            <a:r>
              <a:rPr lang="en-GB" sz="2000">
                <a:latin typeface="Century Gothic" panose="020B0502020202020204" pitchFamily="34" charset="0"/>
                <a:ea typeface="+mj-ea"/>
                <a:cs typeface="+mj-cs"/>
              </a:rPr>
              <a:t>you </a:t>
            </a:r>
            <a:r>
              <a:rPr lang="en-GB" sz="2000" b="1">
                <a:latin typeface="Century Gothic" panose="020B0502020202020204" pitchFamily="34" charset="0"/>
                <a:ea typeface="+mj-ea"/>
                <a:cs typeface="+mj-cs"/>
              </a:rPr>
              <a:t>MIGHT</a:t>
            </a:r>
            <a:r>
              <a:rPr lang="en-GB" sz="200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be asked a question on 1960’s </a:t>
            </a:r>
            <a:r>
              <a:rPr lang="en-GB" sz="2000" b="1" dirty="0">
                <a:latin typeface="Century Gothic" panose="020B0502020202020204" pitchFamily="34" charset="0"/>
                <a:ea typeface="+mj-ea"/>
                <a:cs typeface="+mj-cs"/>
              </a:rPr>
              <a:t>Observer papers- so write a practice response and hand it in to be marked</a:t>
            </a:r>
          </a:p>
          <a:p>
            <a:pPr eaLnBrk="0" hangingPunct="0">
              <a:defRPr/>
            </a:pPr>
            <a:endParaRPr lang="en-GB" sz="2000" i="1" dirty="0">
              <a:latin typeface="Century Gothic" panose="020B0502020202020204" pitchFamily="34" charset="0"/>
            </a:endParaRPr>
          </a:p>
          <a:p>
            <a:pPr eaLnBrk="0" hangingPunct="0">
              <a:defRPr/>
            </a:pPr>
            <a:r>
              <a:rPr lang="en-GB" sz="2000" i="1" dirty="0">
                <a:latin typeface="Century Gothic" panose="020B0502020202020204" pitchFamily="34" charset="0"/>
              </a:rPr>
              <a:t>‘</a:t>
            </a:r>
            <a:r>
              <a:rPr lang="en-GB" i="1" u="sng" dirty="0">
                <a:latin typeface="Century Gothic" panose="020B0502020202020204" pitchFamily="34" charset="0"/>
              </a:rPr>
              <a:t>How do 1960’s newspapers reflect different social/political/historical contexts? Use references to set texts in your answer</a:t>
            </a:r>
          </a:p>
          <a:p>
            <a:pPr eaLnBrk="0" hangingPunct="0">
              <a:defRPr/>
            </a:pPr>
            <a:r>
              <a:rPr lang="en-GB" sz="2000" i="1" dirty="0">
                <a:latin typeface="Century Gothic" panose="020B0502020202020204" pitchFamily="34" charset="0"/>
              </a:rPr>
              <a:t>10 marks</a:t>
            </a: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sz="2000" dirty="0">
                <a:latin typeface="Century Gothic" panose="020B0502020202020204" pitchFamily="34" charset="0"/>
                <a:ea typeface="+mj-ea"/>
                <a:cs typeface="+mj-cs"/>
              </a:rPr>
              <a:t>You know you MIGHT be asked a question on the influence of CONTEXT of CUFFS OR AVENGERS so write </a:t>
            </a:r>
            <a:r>
              <a:rPr lang="en-GB" sz="2000" dirty="0">
                <a:latin typeface="Century Gothic" panose="020B0502020202020204" pitchFamily="34" charset="0"/>
              </a:rPr>
              <a:t>a </a:t>
            </a:r>
            <a:r>
              <a:rPr lang="en-GB" sz="2000" b="1" dirty="0">
                <a:latin typeface="Century Gothic" panose="020B0502020202020204" pitchFamily="34" charset="0"/>
              </a:rPr>
              <a:t>practice response and hand it in to be marked</a:t>
            </a: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GB" i="1" u="sng" dirty="0">
                <a:latin typeface="Century Gothic" panose="020B0502020202020204" pitchFamily="34" charset="0"/>
                <a:ea typeface="+mj-ea"/>
                <a:cs typeface="+mj-cs"/>
              </a:rPr>
              <a:t>‘How do television programmes reflect different contexts? Use Cuffs in your answer</a:t>
            </a:r>
          </a:p>
          <a:p>
            <a:pPr eaLnBrk="0" hangingPunct="0">
              <a:defRPr/>
            </a:pPr>
            <a:r>
              <a:rPr lang="en-GB" i="1" u="sng" dirty="0">
                <a:latin typeface="Century Gothic" panose="020B0502020202020204" pitchFamily="34" charset="0"/>
                <a:ea typeface="+mj-ea"/>
                <a:cs typeface="+mj-cs"/>
              </a:rPr>
              <a:t>10 marks</a:t>
            </a:r>
            <a:endParaRPr lang="en-GB" sz="2000" i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en-GB" sz="2000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95360-3726-4219-904F-E790DB607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6" y="971434"/>
            <a:ext cx="1232859" cy="124563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31C120-ED5E-453D-8313-34D479249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8357" y="1231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9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589</Words>
  <Application>Microsoft Office PowerPoint</Application>
  <PresentationFormat>Widescreen</PresentationFormat>
  <Paragraphs>108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Combat Ready BTN</vt:lpstr>
      <vt:lpstr>Courier New</vt:lpstr>
      <vt:lpstr>Times New Roman</vt:lpstr>
      <vt:lpstr>Toonish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Wellington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Spence</dc:creator>
  <cp:lastModifiedBy>David Williams</cp:lastModifiedBy>
  <cp:revision>34</cp:revision>
  <dcterms:created xsi:type="dcterms:W3CDTF">2019-01-24T11:45:17Z</dcterms:created>
  <dcterms:modified xsi:type="dcterms:W3CDTF">2023-01-23T13:32:25Z</dcterms:modified>
</cp:coreProperties>
</file>