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42"/>
    <p:restoredTop sz="96327"/>
  </p:normalViewPr>
  <p:slideViewPr>
    <p:cSldViewPr snapToGrid="0" snapToObjects="1">
      <p:cViewPr>
        <p:scale>
          <a:sx n="75" d="100"/>
          <a:sy n="75" d="100"/>
        </p:scale>
        <p:origin x="1512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C3F956-8772-D049-8736-611522C00207}" type="doc">
      <dgm:prSet loTypeId="urn:microsoft.com/office/officeart/2005/8/layout/cycle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967932E-2188-834C-91A4-4D80583BD441}">
      <dgm:prSet phldrT="[Text]"/>
      <dgm:spPr/>
      <dgm:t>
        <a:bodyPr/>
        <a:lstStyle/>
        <a:p>
          <a:r>
            <a:rPr lang="en-GB" dirty="0"/>
            <a:t>Do a practice paper</a:t>
          </a:r>
        </a:p>
      </dgm:t>
    </dgm:pt>
    <dgm:pt modelId="{81F3FFC7-1559-8547-B657-3DE2B77391BE}" type="parTrans" cxnId="{1913949B-4AB1-BC4E-B82E-888FC55C5515}">
      <dgm:prSet/>
      <dgm:spPr/>
      <dgm:t>
        <a:bodyPr/>
        <a:lstStyle/>
        <a:p>
          <a:endParaRPr lang="en-GB"/>
        </a:p>
      </dgm:t>
    </dgm:pt>
    <dgm:pt modelId="{0A5F1E8B-4C13-014F-AA65-019A43342021}" type="sibTrans" cxnId="{1913949B-4AB1-BC4E-B82E-888FC55C5515}">
      <dgm:prSet/>
      <dgm:spPr/>
      <dgm:t>
        <a:bodyPr/>
        <a:lstStyle/>
        <a:p>
          <a:endParaRPr lang="en-GB"/>
        </a:p>
      </dgm:t>
    </dgm:pt>
    <dgm:pt modelId="{72826EF0-0F47-7846-BDEE-B068C1DBD9EC}">
      <dgm:prSet phldrT="[Text]"/>
      <dgm:spPr/>
      <dgm:t>
        <a:bodyPr/>
        <a:lstStyle/>
        <a:p>
          <a:r>
            <a:rPr lang="en-GB" dirty="0"/>
            <a:t>Identify weaknesses</a:t>
          </a:r>
        </a:p>
      </dgm:t>
    </dgm:pt>
    <dgm:pt modelId="{AB482338-4433-8E4A-BC86-1B7BD4AA84C4}" type="parTrans" cxnId="{7F5C008D-D587-0941-B0BD-C53128BCF6B1}">
      <dgm:prSet/>
      <dgm:spPr/>
      <dgm:t>
        <a:bodyPr/>
        <a:lstStyle/>
        <a:p>
          <a:endParaRPr lang="en-GB"/>
        </a:p>
      </dgm:t>
    </dgm:pt>
    <dgm:pt modelId="{B720C74F-A31E-D442-88A0-94B72BF829E1}" type="sibTrans" cxnId="{7F5C008D-D587-0941-B0BD-C53128BCF6B1}">
      <dgm:prSet/>
      <dgm:spPr/>
      <dgm:t>
        <a:bodyPr/>
        <a:lstStyle/>
        <a:p>
          <a:endParaRPr lang="en-GB"/>
        </a:p>
      </dgm:t>
    </dgm:pt>
    <dgm:pt modelId="{A718BEA9-83CC-8F48-B011-55EE967E4C15}">
      <dgm:prSet phldrT="[Text]"/>
      <dgm:spPr/>
      <dgm:t>
        <a:bodyPr/>
        <a:lstStyle/>
        <a:p>
          <a:r>
            <a:rPr lang="en-GB" dirty="0"/>
            <a:t>Work on the weakness</a:t>
          </a:r>
        </a:p>
      </dgm:t>
    </dgm:pt>
    <dgm:pt modelId="{FD833F3C-5327-3D4A-A479-4A48043D8106}" type="parTrans" cxnId="{EA605F9A-EA10-224F-8CCF-C1F5BC802895}">
      <dgm:prSet/>
      <dgm:spPr/>
      <dgm:t>
        <a:bodyPr/>
        <a:lstStyle/>
        <a:p>
          <a:endParaRPr lang="en-GB"/>
        </a:p>
      </dgm:t>
    </dgm:pt>
    <dgm:pt modelId="{65546694-81DC-5540-A46A-25B32ABB040F}" type="sibTrans" cxnId="{EA605F9A-EA10-224F-8CCF-C1F5BC802895}">
      <dgm:prSet/>
      <dgm:spPr/>
      <dgm:t>
        <a:bodyPr/>
        <a:lstStyle/>
        <a:p>
          <a:endParaRPr lang="en-GB"/>
        </a:p>
      </dgm:t>
    </dgm:pt>
    <dgm:pt modelId="{2A0E9500-DF50-DD43-8701-2DDED8CA53E5}">
      <dgm:prSet phldrT="[Text]"/>
      <dgm:spPr/>
      <dgm:t>
        <a:bodyPr/>
        <a:lstStyle/>
        <a:p>
          <a:r>
            <a:rPr lang="en-GB" dirty="0"/>
            <a:t>Practice exam questions on the weaknesses</a:t>
          </a:r>
        </a:p>
      </dgm:t>
    </dgm:pt>
    <dgm:pt modelId="{8C5C6E03-127D-D94B-8F95-26F180528D67}" type="parTrans" cxnId="{CE00265F-884A-E547-9635-0D83B5131365}">
      <dgm:prSet/>
      <dgm:spPr/>
      <dgm:t>
        <a:bodyPr/>
        <a:lstStyle/>
        <a:p>
          <a:endParaRPr lang="en-GB"/>
        </a:p>
      </dgm:t>
    </dgm:pt>
    <dgm:pt modelId="{4E8DCFD5-E4E5-7B4B-99F2-D52AC97A0BC7}" type="sibTrans" cxnId="{CE00265F-884A-E547-9635-0D83B5131365}">
      <dgm:prSet/>
      <dgm:spPr/>
      <dgm:t>
        <a:bodyPr/>
        <a:lstStyle/>
        <a:p>
          <a:endParaRPr lang="en-GB"/>
        </a:p>
      </dgm:t>
    </dgm:pt>
    <dgm:pt modelId="{7F1D94E8-221E-1C4C-86E0-43269524F5C4}" type="pres">
      <dgm:prSet presAssocID="{A4C3F956-8772-D049-8736-611522C00207}" presName="cycle" presStyleCnt="0">
        <dgm:presLayoutVars>
          <dgm:dir/>
          <dgm:resizeHandles val="exact"/>
        </dgm:presLayoutVars>
      </dgm:prSet>
      <dgm:spPr/>
    </dgm:pt>
    <dgm:pt modelId="{12171F15-84AC-FA4D-AF6C-62D481F77746}" type="pres">
      <dgm:prSet presAssocID="{7967932E-2188-834C-91A4-4D80583BD441}" presName="node" presStyleLbl="node1" presStyleIdx="0" presStyleCnt="4">
        <dgm:presLayoutVars>
          <dgm:bulletEnabled val="1"/>
        </dgm:presLayoutVars>
      </dgm:prSet>
      <dgm:spPr/>
    </dgm:pt>
    <dgm:pt modelId="{1A07CA17-880D-BC4B-9C37-C9F42DAA26DB}" type="pres">
      <dgm:prSet presAssocID="{0A5F1E8B-4C13-014F-AA65-019A43342021}" presName="sibTrans" presStyleLbl="sibTrans2D1" presStyleIdx="0" presStyleCnt="4"/>
      <dgm:spPr/>
    </dgm:pt>
    <dgm:pt modelId="{57B4C795-8F79-7548-826A-F9B06718F3BC}" type="pres">
      <dgm:prSet presAssocID="{0A5F1E8B-4C13-014F-AA65-019A43342021}" presName="connectorText" presStyleLbl="sibTrans2D1" presStyleIdx="0" presStyleCnt="4"/>
      <dgm:spPr/>
    </dgm:pt>
    <dgm:pt modelId="{08DBC7FC-CEE0-7C46-AD6A-4A5C524904A5}" type="pres">
      <dgm:prSet presAssocID="{72826EF0-0F47-7846-BDEE-B068C1DBD9EC}" presName="node" presStyleLbl="node1" presStyleIdx="1" presStyleCnt="4">
        <dgm:presLayoutVars>
          <dgm:bulletEnabled val="1"/>
        </dgm:presLayoutVars>
      </dgm:prSet>
      <dgm:spPr/>
    </dgm:pt>
    <dgm:pt modelId="{CBAF4F3A-787A-FE49-A251-9A1775605863}" type="pres">
      <dgm:prSet presAssocID="{B720C74F-A31E-D442-88A0-94B72BF829E1}" presName="sibTrans" presStyleLbl="sibTrans2D1" presStyleIdx="1" presStyleCnt="4"/>
      <dgm:spPr/>
    </dgm:pt>
    <dgm:pt modelId="{EB3CA1FB-2637-D74B-8E00-961AA6C797B2}" type="pres">
      <dgm:prSet presAssocID="{B720C74F-A31E-D442-88A0-94B72BF829E1}" presName="connectorText" presStyleLbl="sibTrans2D1" presStyleIdx="1" presStyleCnt="4"/>
      <dgm:spPr/>
    </dgm:pt>
    <dgm:pt modelId="{B3835738-DC57-394B-B29E-EB2827394FB1}" type="pres">
      <dgm:prSet presAssocID="{A718BEA9-83CC-8F48-B011-55EE967E4C15}" presName="node" presStyleLbl="node1" presStyleIdx="2" presStyleCnt="4">
        <dgm:presLayoutVars>
          <dgm:bulletEnabled val="1"/>
        </dgm:presLayoutVars>
      </dgm:prSet>
      <dgm:spPr/>
    </dgm:pt>
    <dgm:pt modelId="{66F96995-8EF2-3C4B-9B20-DB8209B287A2}" type="pres">
      <dgm:prSet presAssocID="{65546694-81DC-5540-A46A-25B32ABB040F}" presName="sibTrans" presStyleLbl="sibTrans2D1" presStyleIdx="2" presStyleCnt="4"/>
      <dgm:spPr/>
    </dgm:pt>
    <dgm:pt modelId="{8477C909-3A49-924E-A5C5-28C0DC1093F2}" type="pres">
      <dgm:prSet presAssocID="{65546694-81DC-5540-A46A-25B32ABB040F}" presName="connectorText" presStyleLbl="sibTrans2D1" presStyleIdx="2" presStyleCnt="4"/>
      <dgm:spPr/>
    </dgm:pt>
    <dgm:pt modelId="{0DD9E30F-ED54-034C-95AF-1EB4E0210168}" type="pres">
      <dgm:prSet presAssocID="{2A0E9500-DF50-DD43-8701-2DDED8CA53E5}" presName="node" presStyleLbl="node1" presStyleIdx="3" presStyleCnt="4">
        <dgm:presLayoutVars>
          <dgm:bulletEnabled val="1"/>
        </dgm:presLayoutVars>
      </dgm:prSet>
      <dgm:spPr/>
    </dgm:pt>
    <dgm:pt modelId="{9897B5A5-727E-FE4C-9F72-5E88DEAF348A}" type="pres">
      <dgm:prSet presAssocID="{4E8DCFD5-E4E5-7B4B-99F2-D52AC97A0BC7}" presName="sibTrans" presStyleLbl="sibTrans2D1" presStyleIdx="3" presStyleCnt="4"/>
      <dgm:spPr/>
    </dgm:pt>
    <dgm:pt modelId="{C75BE9C6-F287-E449-B316-E9C1D0784FA0}" type="pres">
      <dgm:prSet presAssocID="{4E8DCFD5-E4E5-7B4B-99F2-D52AC97A0BC7}" presName="connectorText" presStyleLbl="sibTrans2D1" presStyleIdx="3" presStyleCnt="4"/>
      <dgm:spPr/>
    </dgm:pt>
  </dgm:ptLst>
  <dgm:cxnLst>
    <dgm:cxn modelId="{18961014-5566-3D4E-806B-385AD16474E8}" type="presOf" srcId="{0A5F1E8B-4C13-014F-AA65-019A43342021}" destId="{1A07CA17-880D-BC4B-9C37-C9F42DAA26DB}" srcOrd="0" destOrd="0" presId="urn:microsoft.com/office/officeart/2005/8/layout/cycle2"/>
    <dgm:cxn modelId="{4BE4932C-511D-C146-B2CD-84B48D48463A}" type="presOf" srcId="{A4C3F956-8772-D049-8736-611522C00207}" destId="{7F1D94E8-221E-1C4C-86E0-43269524F5C4}" srcOrd="0" destOrd="0" presId="urn:microsoft.com/office/officeart/2005/8/layout/cycle2"/>
    <dgm:cxn modelId="{11A0D22E-88DF-1D4C-BB62-B2CC797667CB}" type="presOf" srcId="{B720C74F-A31E-D442-88A0-94B72BF829E1}" destId="{EB3CA1FB-2637-D74B-8E00-961AA6C797B2}" srcOrd="1" destOrd="0" presId="urn:microsoft.com/office/officeart/2005/8/layout/cycle2"/>
    <dgm:cxn modelId="{03FBD42E-7DDD-BE42-A6E9-631DE0FF49DB}" type="presOf" srcId="{0A5F1E8B-4C13-014F-AA65-019A43342021}" destId="{57B4C795-8F79-7548-826A-F9B06718F3BC}" srcOrd="1" destOrd="0" presId="urn:microsoft.com/office/officeart/2005/8/layout/cycle2"/>
    <dgm:cxn modelId="{3474A132-DF4C-1D4D-9B85-7E1E423922B4}" type="presOf" srcId="{65546694-81DC-5540-A46A-25B32ABB040F}" destId="{66F96995-8EF2-3C4B-9B20-DB8209B287A2}" srcOrd="0" destOrd="0" presId="urn:microsoft.com/office/officeart/2005/8/layout/cycle2"/>
    <dgm:cxn modelId="{FC18915B-6551-3B47-927B-FEFC9B16E022}" type="presOf" srcId="{4E8DCFD5-E4E5-7B4B-99F2-D52AC97A0BC7}" destId="{C75BE9C6-F287-E449-B316-E9C1D0784FA0}" srcOrd="1" destOrd="0" presId="urn:microsoft.com/office/officeart/2005/8/layout/cycle2"/>
    <dgm:cxn modelId="{CE00265F-884A-E547-9635-0D83B5131365}" srcId="{A4C3F956-8772-D049-8736-611522C00207}" destId="{2A0E9500-DF50-DD43-8701-2DDED8CA53E5}" srcOrd="3" destOrd="0" parTransId="{8C5C6E03-127D-D94B-8F95-26F180528D67}" sibTransId="{4E8DCFD5-E4E5-7B4B-99F2-D52AC97A0BC7}"/>
    <dgm:cxn modelId="{4B6C9175-1E2C-1C4F-B0DC-A35EF444C052}" type="presOf" srcId="{7967932E-2188-834C-91A4-4D80583BD441}" destId="{12171F15-84AC-FA4D-AF6C-62D481F77746}" srcOrd="0" destOrd="0" presId="urn:microsoft.com/office/officeart/2005/8/layout/cycle2"/>
    <dgm:cxn modelId="{7F5C008D-D587-0941-B0BD-C53128BCF6B1}" srcId="{A4C3F956-8772-D049-8736-611522C00207}" destId="{72826EF0-0F47-7846-BDEE-B068C1DBD9EC}" srcOrd="1" destOrd="0" parTransId="{AB482338-4433-8E4A-BC86-1B7BD4AA84C4}" sibTransId="{B720C74F-A31E-D442-88A0-94B72BF829E1}"/>
    <dgm:cxn modelId="{C492B698-61DA-7043-A539-ECDCACCDDBA6}" type="presOf" srcId="{4E8DCFD5-E4E5-7B4B-99F2-D52AC97A0BC7}" destId="{9897B5A5-727E-FE4C-9F72-5E88DEAF348A}" srcOrd="0" destOrd="0" presId="urn:microsoft.com/office/officeart/2005/8/layout/cycle2"/>
    <dgm:cxn modelId="{EA605F9A-EA10-224F-8CCF-C1F5BC802895}" srcId="{A4C3F956-8772-D049-8736-611522C00207}" destId="{A718BEA9-83CC-8F48-B011-55EE967E4C15}" srcOrd="2" destOrd="0" parTransId="{FD833F3C-5327-3D4A-A479-4A48043D8106}" sibTransId="{65546694-81DC-5540-A46A-25B32ABB040F}"/>
    <dgm:cxn modelId="{1913949B-4AB1-BC4E-B82E-888FC55C5515}" srcId="{A4C3F956-8772-D049-8736-611522C00207}" destId="{7967932E-2188-834C-91A4-4D80583BD441}" srcOrd="0" destOrd="0" parTransId="{81F3FFC7-1559-8547-B657-3DE2B77391BE}" sibTransId="{0A5F1E8B-4C13-014F-AA65-019A43342021}"/>
    <dgm:cxn modelId="{ED6ECCA0-B209-494E-9E93-07AB483442C5}" type="presOf" srcId="{72826EF0-0F47-7846-BDEE-B068C1DBD9EC}" destId="{08DBC7FC-CEE0-7C46-AD6A-4A5C524904A5}" srcOrd="0" destOrd="0" presId="urn:microsoft.com/office/officeart/2005/8/layout/cycle2"/>
    <dgm:cxn modelId="{F2E48AAC-1A7A-5F41-9CAF-2A85462176CB}" type="presOf" srcId="{65546694-81DC-5540-A46A-25B32ABB040F}" destId="{8477C909-3A49-924E-A5C5-28C0DC1093F2}" srcOrd="1" destOrd="0" presId="urn:microsoft.com/office/officeart/2005/8/layout/cycle2"/>
    <dgm:cxn modelId="{374ED4DC-B763-9640-9E08-69EE85DDC2CA}" type="presOf" srcId="{2A0E9500-DF50-DD43-8701-2DDED8CA53E5}" destId="{0DD9E30F-ED54-034C-95AF-1EB4E0210168}" srcOrd="0" destOrd="0" presId="urn:microsoft.com/office/officeart/2005/8/layout/cycle2"/>
    <dgm:cxn modelId="{3CAF16EF-784F-304E-97B6-A2A6C5B9C81C}" type="presOf" srcId="{B720C74F-A31E-D442-88A0-94B72BF829E1}" destId="{CBAF4F3A-787A-FE49-A251-9A1775605863}" srcOrd="0" destOrd="0" presId="urn:microsoft.com/office/officeart/2005/8/layout/cycle2"/>
    <dgm:cxn modelId="{BB1286F9-375B-C042-B494-EB37F621F1F6}" type="presOf" srcId="{A718BEA9-83CC-8F48-B011-55EE967E4C15}" destId="{B3835738-DC57-394B-B29E-EB2827394FB1}" srcOrd="0" destOrd="0" presId="urn:microsoft.com/office/officeart/2005/8/layout/cycle2"/>
    <dgm:cxn modelId="{E8DDAA61-36B0-1D43-82BD-20E4114DF928}" type="presParOf" srcId="{7F1D94E8-221E-1C4C-86E0-43269524F5C4}" destId="{12171F15-84AC-FA4D-AF6C-62D481F77746}" srcOrd="0" destOrd="0" presId="urn:microsoft.com/office/officeart/2005/8/layout/cycle2"/>
    <dgm:cxn modelId="{E36287D4-9293-B447-8591-23E528AB4CA7}" type="presParOf" srcId="{7F1D94E8-221E-1C4C-86E0-43269524F5C4}" destId="{1A07CA17-880D-BC4B-9C37-C9F42DAA26DB}" srcOrd="1" destOrd="0" presId="urn:microsoft.com/office/officeart/2005/8/layout/cycle2"/>
    <dgm:cxn modelId="{E669C567-994C-9B44-A71A-DDE2B8B6ED1D}" type="presParOf" srcId="{1A07CA17-880D-BC4B-9C37-C9F42DAA26DB}" destId="{57B4C795-8F79-7548-826A-F9B06718F3BC}" srcOrd="0" destOrd="0" presId="urn:microsoft.com/office/officeart/2005/8/layout/cycle2"/>
    <dgm:cxn modelId="{A3439384-8E9E-3145-8A97-08BBB732DE8D}" type="presParOf" srcId="{7F1D94E8-221E-1C4C-86E0-43269524F5C4}" destId="{08DBC7FC-CEE0-7C46-AD6A-4A5C524904A5}" srcOrd="2" destOrd="0" presId="urn:microsoft.com/office/officeart/2005/8/layout/cycle2"/>
    <dgm:cxn modelId="{69E1276A-C27C-4A43-B1F4-2C76FEC7F55B}" type="presParOf" srcId="{7F1D94E8-221E-1C4C-86E0-43269524F5C4}" destId="{CBAF4F3A-787A-FE49-A251-9A1775605863}" srcOrd="3" destOrd="0" presId="urn:microsoft.com/office/officeart/2005/8/layout/cycle2"/>
    <dgm:cxn modelId="{DB8445D9-BE63-7C4B-A0E0-696658C0289D}" type="presParOf" srcId="{CBAF4F3A-787A-FE49-A251-9A1775605863}" destId="{EB3CA1FB-2637-D74B-8E00-961AA6C797B2}" srcOrd="0" destOrd="0" presId="urn:microsoft.com/office/officeart/2005/8/layout/cycle2"/>
    <dgm:cxn modelId="{1E7879CC-69ED-704A-BE46-A7AF7067CBBC}" type="presParOf" srcId="{7F1D94E8-221E-1C4C-86E0-43269524F5C4}" destId="{B3835738-DC57-394B-B29E-EB2827394FB1}" srcOrd="4" destOrd="0" presId="urn:microsoft.com/office/officeart/2005/8/layout/cycle2"/>
    <dgm:cxn modelId="{798D3A7C-C7AC-284C-BB32-7E9FE183981D}" type="presParOf" srcId="{7F1D94E8-221E-1C4C-86E0-43269524F5C4}" destId="{66F96995-8EF2-3C4B-9B20-DB8209B287A2}" srcOrd="5" destOrd="0" presId="urn:microsoft.com/office/officeart/2005/8/layout/cycle2"/>
    <dgm:cxn modelId="{16EFB8D5-868F-7C48-8933-E11EEACCAEBB}" type="presParOf" srcId="{66F96995-8EF2-3C4B-9B20-DB8209B287A2}" destId="{8477C909-3A49-924E-A5C5-28C0DC1093F2}" srcOrd="0" destOrd="0" presId="urn:microsoft.com/office/officeart/2005/8/layout/cycle2"/>
    <dgm:cxn modelId="{AD485705-0FF2-7B46-BD25-B7C3038F9CE3}" type="presParOf" srcId="{7F1D94E8-221E-1C4C-86E0-43269524F5C4}" destId="{0DD9E30F-ED54-034C-95AF-1EB4E0210168}" srcOrd="6" destOrd="0" presId="urn:microsoft.com/office/officeart/2005/8/layout/cycle2"/>
    <dgm:cxn modelId="{6324C75D-285B-D743-BEB6-8567DB8A865E}" type="presParOf" srcId="{7F1D94E8-221E-1C4C-86E0-43269524F5C4}" destId="{9897B5A5-727E-FE4C-9F72-5E88DEAF348A}" srcOrd="7" destOrd="0" presId="urn:microsoft.com/office/officeart/2005/8/layout/cycle2"/>
    <dgm:cxn modelId="{43CD03AF-FF83-3C42-8447-472774007CB8}" type="presParOf" srcId="{9897B5A5-727E-FE4C-9F72-5E88DEAF348A}" destId="{C75BE9C6-F287-E449-B316-E9C1D0784FA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171F15-84AC-FA4D-AF6C-62D481F77746}">
      <dsp:nvSpPr>
        <dsp:cNvPr id="0" name=""/>
        <dsp:cNvSpPr/>
      </dsp:nvSpPr>
      <dsp:spPr>
        <a:xfrm>
          <a:off x="3775559" y="229"/>
          <a:ext cx="1471455" cy="1471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Do a practice paper</a:t>
          </a:r>
        </a:p>
      </dsp:txBody>
      <dsp:txXfrm>
        <a:off x="3991049" y="215719"/>
        <a:ext cx="1040475" cy="1040475"/>
      </dsp:txXfrm>
    </dsp:sp>
    <dsp:sp modelId="{1A07CA17-880D-BC4B-9C37-C9F42DAA26DB}">
      <dsp:nvSpPr>
        <dsp:cNvPr id="0" name=""/>
        <dsp:cNvSpPr/>
      </dsp:nvSpPr>
      <dsp:spPr>
        <a:xfrm rot="2700000">
          <a:off x="5089234" y="1261792"/>
          <a:ext cx="392393" cy="496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106473" y="1319495"/>
        <a:ext cx="274675" cy="297970"/>
      </dsp:txXfrm>
    </dsp:sp>
    <dsp:sp modelId="{08DBC7FC-CEE0-7C46-AD6A-4A5C524904A5}">
      <dsp:nvSpPr>
        <dsp:cNvPr id="0" name=""/>
        <dsp:cNvSpPr/>
      </dsp:nvSpPr>
      <dsp:spPr>
        <a:xfrm>
          <a:off x="5339553" y="1564222"/>
          <a:ext cx="1471455" cy="1471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Identify weaknesses</a:t>
          </a:r>
        </a:p>
      </dsp:txBody>
      <dsp:txXfrm>
        <a:off x="5555043" y="1779712"/>
        <a:ext cx="1040475" cy="1040475"/>
      </dsp:txXfrm>
    </dsp:sp>
    <dsp:sp modelId="{CBAF4F3A-787A-FE49-A251-9A1775605863}">
      <dsp:nvSpPr>
        <dsp:cNvPr id="0" name=""/>
        <dsp:cNvSpPr/>
      </dsp:nvSpPr>
      <dsp:spPr>
        <a:xfrm rot="8100000">
          <a:off x="5104940" y="2825786"/>
          <a:ext cx="392393" cy="496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5205419" y="2883489"/>
        <a:ext cx="274675" cy="297970"/>
      </dsp:txXfrm>
    </dsp:sp>
    <dsp:sp modelId="{B3835738-DC57-394B-B29E-EB2827394FB1}">
      <dsp:nvSpPr>
        <dsp:cNvPr id="0" name=""/>
        <dsp:cNvSpPr/>
      </dsp:nvSpPr>
      <dsp:spPr>
        <a:xfrm>
          <a:off x="3775559" y="3128216"/>
          <a:ext cx="1471455" cy="1471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Work on the weakness</a:t>
          </a:r>
        </a:p>
      </dsp:txBody>
      <dsp:txXfrm>
        <a:off x="3991049" y="3343706"/>
        <a:ext cx="1040475" cy="1040475"/>
      </dsp:txXfrm>
    </dsp:sp>
    <dsp:sp modelId="{66F96995-8EF2-3C4B-9B20-DB8209B287A2}">
      <dsp:nvSpPr>
        <dsp:cNvPr id="0" name=""/>
        <dsp:cNvSpPr/>
      </dsp:nvSpPr>
      <dsp:spPr>
        <a:xfrm rot="13500000">
          <a:off x="3540946" y="2841492"/>
          <a:ext cx="392393" cy="496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3641425" y="2982435"/>
        <a:ext cx="274675" cy="297970"/>
      </dsp:txXfrm>
    </dsp:sp>
    <dsp:sp modelId="{0DD9E30F-ED54-034C-95AF-1EB4E0210168}">
      <dsp:nvSpPr>
        <dsp:cNvPr id="0" name=""/>
        <dsp:cNvSpPr/>
      </dsp:nvSpPr>
      <dsp:spPr>
        <a:xfrm>
          <a:off x="2211566" y="1564222"/>
          <a:ext cx="1471455" cy="14714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Practice exam questions on the weaknesses</a:t>
          </a:r>
        </a:p>
      </dsp:txBody>
      <dsp:txXfrm>
        <a:off x="2427056" y="1779712"/>
        <a:ext cx="1040475" cy="1040475"/>
      </dsp:txXfrm>
    </dsp:sp>
    <dsp:sp modelId="{9897B5A5-727E-FE4C-9F72-5E88DEAF348A}">
      <dsp:nvSpPr>
        <dsp:cNvPr id="0" name=""/>
        <dsp:cNvSpPr/>
      </dsp:nvSpPr>
      <dsp:spPr>
        <a:xfrm rot="18900000">
          <a:off x="3525240" y="1277498"/>
          <a:ext cx="392393" cy="4966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3542479" y="1418441"/>
        <a:ext cx="274675" cy="297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3D7F6-3D2E-0E46-BB08-960D0E506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C4BAF-8FE6-1E49-8A02-2BA2460F1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2D919-5EEB-DA4A-B93E-1004E8DB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6AF40-2D7F-374B-BE95-2394BBD4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AE835-A0BD-814A-85F1-B00E640BB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58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D4131-F005-744A-9C53-9D843B5B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7D51B-6A14-9C4D-8773-3A201A563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EF419-2E35-2948-8DBC-6ABF102E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3BCC6-5ECA-CB4D-A348-35B9A0BEF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D83E4-436D-F647-83EF-C8F604E9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3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41987A-C002-8744-A6D8-F82B25E0E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0C31A-3FEB-CF4B-8ED6-84AC6B740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4411D-62DE-B14D-A22F-D5AE07F70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C765D-A618-3F41-9DF0-D145DDAB4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E1E43-74D5-AC4D-A279-7F6795DA5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3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351E-7E88-9945-892C-BEECB3066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466A-F091-8949-B90E-DECE71D14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21B07-F22C-434A-A7C4-A3DF1B47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ACF1F-F3CE-C549-89BE-FCD6ECBE9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03C3C-3E52-FD4F-B410-7818C001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5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BE04-D99B-9A41-8CBF-B3E306FEB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E6EBC-FF85-7C49-8BF0-7E076E42B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DFAC-7A8E-9A43-8FED-9BF30BA3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98A45-99EB-F245-B764-C15BA2238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59C93-FC44-FA40-AB5C-97D6C1F6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889A-86B3-EC49-871D-6501AFE38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DC992-4D42-C141-A925-A1A412119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B029A-766E-5847-8D40-A5E5391E0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8465F-4B21-184B-AF6B-D4023957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F0886-F378-0540-BDE4-0AA071144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DDC81-04D8-2249-A7B2-657457C8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3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D08EF-945B-584C-9D95-62A2E523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31188-4A20-2746-91B5-257835E43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2CEB2-DF22-6D46-8AAD-AC0FFB663B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3E2D41-29E7-F142-90DA-CE07CDBF7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1F6CA3-41C2-7240-8817-4CA98905C1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BABA66-C2D0-0741-AB5C-C395EA927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3703E8-02D2-6446-9C44-D7862332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EC6ED4-0D3A-7F46-BD33-85673DA5D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8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E55F-25C7-9749-8347-72A937DB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33120-7FA7-F048-88B7-7899F8F1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0252F0-457A-8A40-8861-9BDC9037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95028-BA1A-F749-A451-7456E2FB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6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3F2B56-A41C-0E46-B923-EF2AAAC27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1A59EE-6307-7B4D-A96B-C0E87454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DD35A-5B76-5842-8155-F5EB1DE76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0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2D39-991A-4042-9813-4940A4CA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7DD7E-B8A8-2D49-B22B-00DAE94ED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E10F2-E9E0-B042-9AC4-13F6C479C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B692F-43B6-304F-B991-B8CA5E54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133FA-CE0D-AA4A-9877-B5DC60D9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B9F00-4183-2C48-9A33-CE5084FD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5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52FD-CCAC-2240-AF77-E3F7F2DE5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E2A4B9-8213-9C43-A84B-3DD794D93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D7E72-6026-5B4E-A67E-47E9D34AA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B4F0B-5F10-6249-A095-A900B55F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2695E-6331-844E-89C9-BA3AF3219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B97E0-447D-074D-B16E-E0F27443A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8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AB9439-E828-A542-B92F-F7F393E2F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01955-2777-FF4F-87E9-F2CEBB825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D6DE2-B3AE-6C46-B6DA-7CD316E06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9DCB-E5DD-AA44-B73C-5B1CDC7C010C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25998-F2FE-F242-997C-8A4F44EFE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89EEB-20FF-A848-B033-E1C0D8D38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65B97-00B6-5B40-B0A1-EA5A3BFF7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9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ome - Wellington School">
            <a:extLst>
              <a:ext uri="{FF2B5EF4-FFF2-40B4-BE49-F238E27FC236}">
                <a16:creationId xmlns:a16="http://schemas.microsoft.com/office/drawing/2014/main" id="{884703A5-8648-D24D-85CA-445EDC67D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99" y="509363"/>
            <a:ext cx="4463256" cy="583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1845E75-925F-7441-9390-9C48DA7651DA}"/>
              </a:ext>
            </a:extLst>
          </p:cNvPr>
          <p:cNvSpPr txBox="1"/>
          <p:nvPr/>
        </p:nvSpPr>
        <p:spPr>
          <a:xfrm>
            <a:off x="5368880" y="1509659"/>
            <a:ext cx="454938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Wellington School</a:t>
            </a:r>
          </a:p>
          <a:p>
            <a:r>
              <a:rPr lang="en-US" sz="4000" dirty="0"/>
              <a:t>GCSE </a:t>
            </a:r>
            <a:r>
              <a:rPr lang="en-US" sz="4000" dirty="0" err="1"/>
              <a:t>Maths</a:t>
            </a:r>
            <a:r>
              <a:rPr lang="en-US" sz="4000" dirty="0"/>
              <a:t> Revision</a:t>
            </a:r>
          </a:p>
          <a:p>
            <a:r>
              <a:rPr lang="en-US" sz="4000" dirty="0"/>
              <a:t>2024</a:t>
            </a:r>
          </a:p>
          <a:p>
            <a:endParaRPr lang="en-US" sz="4000" dirty="0"/>
          </a:p>
          <a:p>
            <a:r>
              <a:rPr lang="en-US" sz="3200" dirty="0"/>
              <a:t>Mr. A Hodson</a:t>
            </a:r>
          </a:p>
          <a:p>
            <a:r>
              <a:rPr lang="en-US" sz="3200" dirty="0"/>
              <a:t>Head of </a:t>
            </a:r>
            <a:r>
              <a:rPr lang="en-US" sz="3200" dirty="0" err="1"/>
              <a:t>Maths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393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64"/>
    </mc:Choice>
    <mc:Fallback xmlns="">
      <p:transition spd="slow" advTm="13764"/>
    </mc:Fallback>
  </mc:AlternateContent>
  <p:extLst>
    <p:ext uri="{E180D4A7-C9FB-4DFB-919C-405C955672EB}">
      <p14:showEvtLst xmlns:p14="http://schemas.microsoft.com/office/powerpoint/2010/main">
        <p14:playEvt time="20" objId="2"/>
        <p14:stopEvt time="13724" objId="2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A904BF-A603-F349-AAFB-B51F95D38D3C}"/>
              </a:ext>
            </a:extLst>
          </p:cNvPr>
          <p:cNvSpPr/>
          <p:nvPr/>
        </p:nvSpPr>
        <p:spPr>
          <a:xfrm>
            <a:off x="0" y="-205483"/>
            <a:ext cx="2393879" cy="7140539"/>
          </a:xfrm>
          <a:prstGeom prst="rect">
            <a:avLst/>
          </a:prstGeom>
          <a:solidFill>
            <a:srgbClr val="2423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Home - Wellington School">
            <a:extLst>
              <a:ext uri="{FF2B5EF4-FFF2-40B4-BE49-F238E27FC236}">
                <a16:creationId xmlns:a16="http://schemas.microsoft.com/office/drawing/2014/main" id="{884703A5-8648-D24D-85CA-445EDC67D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558" y="5492328"/>
            <a:ext cx="884190" cy="115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C745B8-A7BF-964F-817C-F628A535A1BB}"/>
              </a:ext>
            </a:extLst>
          </p:cNvPr>
          <p:cNvSpPr txBox="1"/>
          <p:nvPr/>
        </p:nvSpPr>
        <p:spPr>
          <a:xfrm>
            <a:off x="8872905" y="5508530"/>
            <a:ext cx="2150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Wellington School</a:t>
            </a:r>
          </a:p>
          <a:p>
            <a:pPr algn="r"/>
            <a:r>
              <a:rPr lang="en-US" dirty="0"/>
              <a:t>GCSE </a:t>
            </a:r>
            <a:r>
              <a:rPr lang="en-US" dirty="0" err="1"/>
              <a:t>Maths</a:t>
            </a:r>
            <a:r>
              <a:rPr lang="en-US" dirty="0"/>
              <a:t> Revision</a:t>
            </a:r>
          </a:p>
          <a:p>
            <a:pPr algn="r"/>
            <a:r>
              <a:rPr lang="en-US" dirty="0"/>
              <a:t>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8E698D-D3FF-6E41-B48B-5887B427CABA}"/>
              </a:ext>
            </a:extLst>
          </p:cNvPr>
          <p:cNvSpPr txBox="1"/>
          <p:nvPr/>
        </p:nvSpPr>
        <p:spPr>
          <a:xfrm>
            <a:off x="2850011" y="335536"/>
            <a:ext cx="450628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 Board – Edexcel (Pearson)</a:t>
            </a:r>
          </a:p>
          <a:p>
            <a:endParaRPr lang="en-US" sz="2400" b="1" dirty="0"/>
          </a:p>
          <a:p>
            <a:r>
              <a:rPr lang="en-US" sz="2400" b="1" dirty="0"/>
              <a:t>Higher Tier </a:t>
            </a:r>
            <a:r>
              <a:rPr lang="en-US" dirty="0"/>
              <a:t>(Grades 3 - 9)</a:t>
            </a:r>
          </a:p>
          <a:p>
            <a:r>
              <a:rPr lang="en-US" sz="2400" b="1" dirty="0"/>
              <a:t>Foundation Tier </a:t>
            </a:r>
            <a:r>
              <a:rPr lang="en-US" dirty="0"/>
              <a:t>(Grades 1 - 5)</a:t>
            </a:r>
          </a:p>
          <a:p>
            <a:endParaRPr lang="en-US" sz="2400" b="1" dirty="0"/>
          </a:p>
          <a:p>
            <a:r>
              <a:rPr lang="en-US" sz="2400" b="1" dirty="0"/>
              <a:t>Paper 1 – Non-Calculator</a:t>
            </a:r>
          </a:p>
          <a:p>
            <a:r>
              <a:rPr lang="en-US" dirty="0"/>
              <a:t>80 marks</a:t>
            </a:r>
          </a:p>
          <a:p>
            <a:r>
              <a:rPr lang="en-US" dirty="0"/>
              <a:t>90 mins</a:t>
            </a:r>
          </a:p>
          <a:p>
            <a:r>
              <a:rPr lang="en-US" dirty="0"/>
              <a:t>Thursday 16</a:t>
            </a:r>
            <a:r>
              <a:rPr lang="en-US" baseline="30000" dirty="0"/>
              <a:t>th</a:t>
            </a:r>
            <a:r>
              <a:rPr lang="en-US" dirty="0"/>
              <a:t> May (Morning)</a:t>
            </a:r>
          </a:p>
          <a:p>
            <a:endParaRPr lang="en-US" dirty="0"/>
          </a:p>
          <a:p>
            <a:r>
              <a:rPr lang="en-US" sz="2400" b="1" dirty="0"/>
              <a:t>Paper 2 – Calculator</a:t>
            </a:r>
          </a:p>
          <a:p>
            <a:r>
              <a:rPr lang="en-US" dirty="0"/>
              <a:t>80 marks</a:t>
            </a:r>
          </a:p>
          <a:p>
            <a:r>
              <a:rPr lang="en-US" dirty="0"/>
              <a:t>90 mins</a:t>
            </a:r>
          </a:p>
          <a:p>
            <a:r>
              <a:rPr lang="en-US" dirty="0"/>
              <a:t>Monday 3rd June (Morning)</a:t>
            </a:r>
          </a:p>
          <a:p>
            <a:endParaRPr lang="en-US" dirty="0"/>
          </a:p>
          <a:p>
            <a:r>
              <a:rPr lang="en-US" sz="2400" b="1" dirty="0"/>
              <a:t>Paper 3 – Calculator</a:t>
            </a:r>
          </a:p>
          <a:p>
            <a:r>
              <a:rPr lang="en-US" dirty="0"/>
              <a:t>80 marks</a:t>
            </a:r>
          </a:p>
          <a:p>
            <a:r>
              <a:rPr lang="en-US" dirty="0"/>
              <a:t>90 mins</a:t>
            </a:r>
          </a:p>
          <a:p>
            <a:r>
              <a:rPr lang="en-US" dirty="0"/>
              <a:t>Monday 10</a:t>
            </a:r>
            <a:r>
              <a:rPr lang="en-US" baseline="30000" dirty="0"/>
              <a:t>th</a:t>
            </a:r>
            <a:r>
              <a:rPr lang="en-US" dirty="0"/>
              <a:t> June (Morning)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D7E0DF-3F41-6B4B-B1E5-E6B36E09DD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643" y="1083315"/>
            <a:ext cx="3141848" cy="39394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4F77C7-904A-7749-A603-BEB5545B1351}"/>
              </a:ext>
            </a:extLst>
          </p:cNvPr>
          <p:cNvSpPr txBox="1"/>
          <p:nvPr/>
        </p:nvSpPr>
        <p:spPr>
          <a:xfrm>
            <a:off x="7997004" y="649311"/>
            <a:ext cx="163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Formula Sheet: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5C0844-DDC9-1C49-ABE2-39B5096D7C31}"/>
              </a:ext>
            </a:extLst>
          </p:cNvPr>
          <p:cNvSpPr txBox="1"/>
          <p:nvPr/>
        </p:nvSpPr>
        <p:spPr>
          <a:xfrm rot="16200000">
            <a:off x="-1568179" y="2983101"/>
            <a:ext cx="535896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EXAM </a:t>
            </a:r>
          </a:p>
          <a:p>
            <a:r>
              <a:rPr lang="en-US" sz="6600" b="1" dirty="0">
                <a:solidFill>
                  <a:schemeClr val="bg1"/>
                </a:solidFill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51693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69"/>
    </mc:Choice>
    <mc:Fallback xmlns="">
      <p:transition spd="slow" advTm="52969"/>
    </mc:Fallback>
  </mc:AlternateContent>
  <p:extLst>
    <p:ext uri="{E180D4A7-C9FB-4DFB-919C-405C955672EB}">
      <p14:showEvtLst xmlns:p14="http://schemas.microsoft.com/office/powerpoint/2010/main">
        <p14:playEvt time="10" objId="5"/>
        <p14:stopEvt time="52969" objId="5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ack calculator with a screen&#10;&#10;Description automatically generated with low confidence">
            <a:extLst>
              <a:ext uri="{FF2B5EF4-FFF2-40B4-BE49-F238E27FC236}">
                <a16:creationId xmlns:a16="http://schemas.microsoft.com/office/drawing/2014/main" id="{F174C2D2-D568-9F4A-976E-D7485EC04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750" y="1484172"/>
            <a:ext cx="2733971" cy="2733971"/>
          </a:xfrm>
          <a:prstGeom prst="rect">
            <a:avLst/>
          </a:prstGeom>
        </p:spPr>
      </p:pic>
      <p:pic>
        <p:nvPicPr>
          <p:cNvPr id="4" name="Picture 2" descr="Home - Wellington School">
            <a:extLst>
              <a:ext uri="{FF2B5EF4-FFF2-40B4-BE49-F238E27FC236}">
                <a16:creationId xmlns:a16="http://schemas.microsoft.com/office/drawing/2014/main" id="{884703A5-8648-D24D-85CA-445EDC67D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558" y="5492328"/>
            <a:ext cx="884190" cy="115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C745B8-A7BF-964F-817C-F628A535A1BB}"/>
              </a:ext>
            </a:extLst>
          </p:cNvPr>
          <p:cNvSpPr txBox="1"/>
          <p:nvPr/>
        </p:nvSpPr>
        <p:spPr>
          <a:xfrm>
            <a:off x="8872905" y="5508530"/>
            <a:ext cx="2150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Wellington School</a:t>
            </a:r>
          </a:p>
          <a:p>
            <a:pPr algn="r"/>
            <a:r>
              <a:rPr lang="en-US" dirty="0"/>
              <a:t>GCSE </a:t>
            </a:r>
            <a:r>
              <a:rPr lang="en-US" dirty="0" err="1"/>
              <a:t>Maths</a:t>
            </a:r>
            <a:r>
              <a:rPr lang="en-US" dirty="0"/>
              <a:t> Revision</a:t>
            </a:r>
          </a:p>
          <a:p>
            <a:pPr algn="r"/>
            <a:r>
              <a:rPr lang="en-US" dirty="0"/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3B3836-04C4-1C43-B484-C58BB5CD7ABE}"/>
              </a:ext>
            </a:extLst>
          </p:cNvPr>
          <p:cNvSpPr txBox="1"/>
          <p:nvPr/>
        </p:nvSpPr>
        <p:spPr>
          <a:xfrm>
            <a:off x="2637807" y="240416"/>
            <a:ext cx="42379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pPr marL="285750" indent="-285750">
              <a:buFontTx/>
              <a:buChar char="-"/>
            </a:pPr>
            <a:r>
              <a:rPr lang="en-US" sz="2400" b="1" dirty="0"/>
              <a:t>Pen</a:t>
            </a:r>
          </a:p>
          <a:p>
            <a:pPr marL="285750" indent="-285750">
              <a:buFontTx/>
              <a:buChar char="-"/>
            </a:pPr>
            <a:endParaRPr lang="en-US" sz="2400" b="1" dirty="0"/>
          </a:p>
          <a:p>
            <a:pPr marL="285750" indent="-285750">
              <a:buFontTx/>
              <a:buChar char="-"/>
            </a:pPr>
            <a:r>
              <a:rPr lang="en-US" sz="2400" b="1" dirty="0"/>
              <a:t>Pencil</a:t>
            </a:r>
          </a:p>
          <a:p>
            <a:pPr marL="285750" indent="-285750">
              <a:buFontTx/>
              <a:buChar char="-"/>
            </a:pPr>
            <a:endParaRPr lang="en-US" sz="2400" b="1" dirty="0"/>
          </a:p>
          <a:p>
            <a:pPr marL="285750" indent="-285750">
              <a:buFontTx/>
              <a:buChar char="-"/>
            </a:pPr>
            <a:r>
              <a:rPr lang="en-US" sz="2400" b="1" dirty="0"/>
              <a:t>Ruler</a:t>
            </a:r>
          </a:p>
          <a:p>
            <a:pPr marL="285750" indent="-285750">
              <a:buFontTx/>
              <a:buChar char="-"/>
            </a:pPr>
            <a:endParaRPr lang="en-US" sz="2400" b="1" dirty="0"/>
          </a:p>
          <a:p>
            <a:pPr marL="285750" indent="-285750">
              <a:buFontTx/>
              <a:buChar char="-"/>
            </a:pPr>
            <a:r>
              <a:rPr lang="en-US" sz="2400" b="1" dirty="0"/>
              <a:t>Geometry Equipment (compasses and protractor)</a:t>
            </a:r>
          </a:p>
          <a:p>
            <a:pPr marL="285750" indent="-285750">
              <a:buFontTx/>
              <a:buChar char="-"/>
            </a:pPr>
            <a:endParaRPr lang="en-US" sz="2400" b="1" dirty="0"/>
          </a:p>
          <a:p>
            <a:pPr marL="285750" indent="-285750">
              <a:buFontTx/>
              <a:buChar char="-"/>
            </a:pPr>
            <a:r>
              <a:rPr lang="en-US" sz="2400" b="1" dirty="0"/>
              <a:t>Scientific calculator</a:t>
            </a:r>
          </a:p>
          <a:p>
            <a:pPr marL="742950" lvl="1" indent="-285750">
              <a:buFontTx/>
              <a:buChar char="-"/>
            </a:pPr>
            <a:r>
              <a:rPr lang="en-US" sz="2400" b="1" dirty="0"/>
              <a:t>Casio FX83-GT range</a:t>
            </a:r>
          </a:p>
        </p:txBody>
      </p:sp>
      <p:pic>
        <p:nvPicPr>
          <p:cNvPr id="7" name="Picture 6" descr="A calculator with a screen&#10;&#10;Description automatically generated with medium confidence">
            <a:extLst>
              <a:ext uri="{FF2B5EF4-FFF2-40B4-BE49-F238E27FC236}">
                <a16:creationId xmlns:a16="http://schemas.microsoft.com/office/drawing/2014/main" id="{84507ABA-DC36-F04B-8136-2D1153D262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9888" y="1484172"/>
            <a:ext cx="2733971" cy="273397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6744CDD-C3AF-F043-BB64-A1207AC65BB8}"/>
              </a:ext>
            </a:extLst>
          </p:cNvPr>
          <p:cNvSpPr/>
          <p:nvPr/>
        </p:nvSpPr>
        <p:spPr>
          <a:xfrm>
            <a:off x="0" y="-205483"/>
            <a:ext cx="2393879" cy="7140539"/>
          </a:xfrm>
          <a:prstGeom prst="rect">
            <a:avLst/>
          </a:prstGeom>
          <a:solidFill>
            <a:srgbClr val="2423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17B6FF-F8A9-F048-B17E-9FA46C6E8E42}"/>
              </a:ext>
            </a:extLst>
          </p:cNvPr>
          <p:cNvSpPr txBox="1"/>
          <p:nvPr/>
        </p:nvSpPr>
        <p:spPr>
          <a:xfrm rot="16200000">
            <a:off x="-1425810" y="3156314"/>
            <a:ext cx="50742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REQUIRED</a:t>
            </a:r>
          </a:p>
          <a:p>
            <a:r>
              <a:rPr lang="en-US" sz="6600" b="1" dirty="0">
                <a:solidFill>
                  <a:schemeClr val="bg1"/>
                </a:solidFill>
              </a:rPr>
              <a:t>EQUIPMENT</a:t>
            </a:r>
          </a:p>
        </p:txBody>
      </p:sp>
    </p:spTree>
    <p:extLst>
      <p:ext uri="{BB962C8B-B14F-4D97-AF65-F5344CB8AC3E}">
        <p14:creationId xmlns:p14="http://schemas.microsoft.com/office/powerpoint/2010/main" val="125206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70"/>
    </mc:Choice>
    <mc:Fallback xmlns="">
      <p:transition spd="slow" advTm="23470"/>
    </mc:Fallback>
  </mc:AlternateContent>
  <p:extLst>
    <p:ext uri="{E180D4A7-C9FB-4DFB-919C-405C955672EB}">
      <p14:showEvtLst xmlns:p14="http://schemas.microsoft.com/office/powerpoint/2010/main">
        <p14:playEvt time="9" objId="3"/>
        <p14:stopEvt time="23470" objId="3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ome - Wellington School">
            <a:extLst>
              <a:ext uri="{FF2B5EF4-FFF2-40B4-BE49-F238E27FC236}">
                <a16:creationId xmlns:a16="http://schemas.microsoft.com/office/drawing/2014/main" id="{B3E6AC4F-7B68-6049-B43E-FCD55EF85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558" y="5492328"/>
            <a:ext cx="884190" cy="115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FC9A421-361E-8C41-80B2-83B8F22BD665}"/>
              </a:ext>
            </a:extLst>
          </p:cNvPr>
          <p:cNvSpPr txBox="1"/>
          <p:nvPr/>
        </p:nvSpPr>
        <p:spPr>
          <a:xfrm>
            <a:off x="8872905" y="5508530"/>
            <a:ext cx="2150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Wellington School</a:t>
            </a:r>
          </a:p>
          <a:p>
            <a:pPr algn="r"/>
            <a:r>
              <a:rPr lang="en-US" dirty="0"/>
              <a:t>GCSE </a:t>
            </a:r>
            <a:r>
              <a:rPr lang="en-US" dirty="0" err="1"/>
              <a:t>Maths</a:t>
            </a:r>
            <a:r>
              <a:rPr lang="en-US" dirty="0"/>
              <a:t> Revision</a:t>
            </a:r>
          </a:p>
          <a:p>
            <a:pPr algn="r"/>
            <a:r>
              <a:rPr lang="en-US" dirty="0"/>
              <a:t>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00070-AE30-AF40-B252-DD3403F17697}"/>
              </a:ext>
            </a:extLst>
          </p:cNvPr>
          <p:cNvSpPr/>
          <p:nvPr/>
        </p:nvSpPr>
        <p:spPr>
          <a:xfrm>
            <a:off x="0" y="-205483"/>
            <a:ext cx="2393879" cy="7140539"/>
          </a:xfrm>
          <a:prstGeom prst="rect">
            <a:avLst/>
          </a:prstGeom>
          <a:solidFill>
            <a:srgbClr val="2423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E7B551-A682-524E-BF53-C1A66900DA62}"/>
              </a:ext>
            </a:extLst>
          </p:cNvPr>
          <p:cNvSpPr txBox="1"/>
          <p:nvPr/>
        </p:nvSpPr>
        <p:spPr>
          <a:xfrm rot="16200000">
            <a:off x="-1560862" y="2962553"/>
            <a:ext cx="534434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HOW TO</a:t>
            </a:r>
          </a:p>
          <a:p>
            <a:r>
              <a:rPr lang="en-US" sz="6600" b="1" dirty="0">
                <a:solidFill>
                  <a:schemeClr val="bg1"/>
                </a:solidFill>
              </a:rPr>
              <a:t>REVISE MATHS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B311B-3796-DC47-B8A4-C9FC2CD12E62}"/>
              </a:ext>
            </a:extLst>
          </p:cNvPr>
          <p:cNvSpPr txBox="1"/>
          <p:nvPr/>
        </p:nvSpPr>
        <p:spPr>
          <a:xfrm>
            <a:off x="2637807" y="-1322"/>
            <a:ext cx="39191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pPr marL="285750" indent="-285750">
              <a:buFontTx/>
              <a:buChar char="-"/>
            </a:pPr>
            <a:r>
              <a:rPr lang="en-US" sz="2400" b="1" dirty="0"/>
              <a:t>PRACTICE, PRACTICE AND MORE PRACTICE…</a:t>
            </a:r>
          </a:p>
          <a:p>
            <a:pPr marL="742950" lvl="1" indent="-285750">
              <a:buFontTx/>
              <a:buChar char="-"/>
            </a:pPr>
            <a:endParaRPr lang="en-US" sz="2400" b="1" dirty="0"/>
          </a:p>
          <a:p>
            <a:pPr marL="742950" lvl="1" indent="-285750">
              <a:buFontTx/>
              <a:buChar char="-"/>
            </a:pPr>
            <a:r>
              <a:rPr lang="en-US" sz="2400" b="1" dirty="0"/>
              <a:t>Topic Specific Revision</a:t>
            </a:r>
          </a:p>
          <a:p>
            <a:pPr marL="285750" indent="-285750">
              <a:buFontTx/>
              <a:buChar char="-"/>
            </a:pPr>
            <a:endParaRPr lang="en-US" sz="2400" b="1" dirty="0"/>
          </a:p>
          <a:p>
            <a:pPr marL="742950" lvl="1" indent="-285750">
              <a:buFontTx/>
              <a:buChar char="-"/>
            </a:pPr>
            <a:r>
              <a:rPr lang="en-US" sz="2400" b="1" dirty="0"/>
              <a:t>Exam Practice</a:t>
            </a:r>
          </a:p>
          <a:p>
            <a:pPr lvl="1"/>
            <a:endParaRPr lang="en-US" sz="2400" b="1" dirty="0"/>
          </a:p>
          <a:p>
            <a:endParaRPr lang="en-US" sz="2400" b="1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CC222592-E5B3-8CC0-7A86-D9ED1E52A4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3193874"/>
              </p:ext>
            </p:extLst>
          </p:nvPr>
        </p:nvGraphicFramePr>
        <p:xfrm>
          <a:off x="3319096" y="1470819"/>
          <a:ext cx="9022575" cy="4599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Line Callout 1 4">
            <a:extLst>
              <a:ext uri="{FF2B5EF4-FFF2-40B4-BE49-F238E27FC236}">
                <a16:creationId xmlns:a16="http://schemas.microsoft.com/office/drawing/2014/main" id="{DD57FF45-CE76-16CF-11F1-1083E7EB13A2}"/>
              </a:ext>
            </a:extLst>
          </p:cNvPr>
          <p:cNvSpPr/>
          <p:nvPr/>
        </p:nvSpPr>
        <p:spPr>
          <a:xfrm>
            <a:off x="9315000" y="426140"/>
            <a:ext cx="2393780" cy="1424962"/>
          </a:xfrm>
          <a:prstGeom prst="borderCallout1">
            <a:avLst>
              <a:gd name="adj1" fmla="val 48446"/>
              <a:gd name="adj2" fmla="val -2320"/>
              <a:gd name="adj3" fmla="val 84958"/>
              <a:gd name="adj4" fmla="val -4214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Edexcel</a:t>
            </a:r>
          </a:p>
          <a:p>
            <a:pPr algn="ctr"/>
            <a:r>
              <a:rPr lang="en-US" sz="1400" dirty="0"/>
              <a:t>Complete online using </a:t>
            </a:r>
            <a:r>
              <a:rPr lang="en-US" sz="1400" dirty="0" err="1"/>
              <a:t>Onmaths</a:t>
            </a:r>
            <a:r>
              <a:rPr lang="en-US" sz="1400" dirty="0"/>
              <a:t> or</a:t>
            </a:r>
          </a:p>
          <a:p>
            <a:pPr algn="ctr"/>
            <a:r>
              <a:rPr lang="en-US" sz="1400" dirty="0"/>
              <a:t>papers available with mark schemes and video walkthroughs on </a:t>
            </a:r>
            <a:r>
              <a:rPr lang="en-US" sz="1400" dirty="0" err="1"/>
              <a:t>Maths</a:t>
            </a:r>
            <a:r>
              <a:rPr lang="en-US" sz="1400" dirty="0"/>
              <a:t> Genie</a:t>
            </a:r>
          </a:p>
        </p:txBody>
      </p:sp>
      <p:sp>
        <p:nvSpPr>
          <p:cNvPr id="6" name="Line Callout 1 5">
            <a:extLst>
              <a:ext uri="{FF2B5EF4-FFF2-40B4-BE49-F238E27FC236}">
                <a16:creationId xmlns:a16="http://schemas.microsoft.com/office/drawing/2014/main" id="{A2378A5C-BBC1-471B-BBB2-11B343713526}"/>
              </a:ext>
            </a:extLst>
          </p:cNvPr>
          <p:cNvSpPr/>
          <p:nvPr/>
        </p:nvSpPr>
        <p:spPr>
          <a:xfrm>
            <a:off x="10128655" y="2188074"/>
            <a:ext cx="1904130" cy="707707"/>
          </a:xfrm>
          <a:prstGeom prst="borderCallout1">
            <a:avLst>
              <a:gd name="adj1" fmla="val 49265"/>
              <a:gd name="adj2" fmla="val 1037"/>
              <a:gd name="adj3" fmla="val 127757"/>
              <a:gd name="adj4" fmla="val -2310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 the </a:t>
            </a:r>
            <a:r>
              <a:rPr lang="en-US" sz="1400" dirty="0" err="1"/>
              <a:t>Sparx</a:t>
            </a:r>
            <a:r>
              <a:rPr lang="en-US" sz="1400" dirty="0"/>
              <a:t> revision checklist or create your own from weaknesses.</a:t>
            </a:r>
          </a:p>
        </p:txBody>
      </p:sp>
      <p:sp>
        <p:nvSpPr>
          <p:cNvPr id="9" name="Line Callout 1 8">
            <a:extLst>
              <a:ext uri="{FF2B5EF4-FFF2-40B4-BE49-F238E27FC236}">
                <a16:creationId xmlns:a16="http://schemas.microsoft.com/office/drawing/2014/main" id="{CF534DDB-124F-A989-3D87-54B83D029EC7}"/>
              </a:ext>
            </a:extLst>
          </p:cNvPr>
          <p:cNvSpPr/>
          <p:nvPr/>
        </p:nvSpPr>
        <p:spPr>
          <a:xfrm>
            <a:off x="4483991" y="5545882"/>
            <a:ext cx="1904130" cy="707707"/>
          </a:xfrm>
          <a:prstGeom prst="borderCallout1">
            <a:avLst>
              <a:gd name="adj1" fmla="val 49265"/>
              <a:gd name="adj2" fmla="val 100595"/>
              <a:gd name="adj3" fmla="val -10903"/>
              <a:gd name="adj4" fmla="val 1397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Revision guide, </a:t>
            </a:r>
            <a:r>
              <a:rPr lang="en-US" sz="1400" dirty="0" err="1"/>
              <a:t>Sparxmaths</a:t>
            </a:r>
            <a:r>
              <a:rPr lang="en-US" sz="1400" dirty="0"/>
              <a:t>, Corbett </a:t>
            </a:r>
            <a:r>
              <a:rPr lang="en-US" sz="1400" dirty="0" err="1"/>
              <a:t>Maths</a:t>
            </a:r>
            <a:endParaRPr lang="en-US" sz="1400" dirty="0"/>
          </a:p>
        </p:txBody>
      </p:sp>
      <p:sp>
        <p:nvSpPr>
          <p:cNvPr id="12" name="Line Callout 1 11">
            <a:extLst>
              <a:ext uri="{FF2B5EF4-FFF2-40B4-BE49-F238E27FC236}">
                <a16:creationId xmlns:a16="http://schemas.microsoft.com/office/drawing/2014/main" id="{7BD0538C-48F6-3714-6EAC-31E93B5F48BD}"/>
              </a:ext>
            </a:extLst>
          </p:cNvPr>
          <p:cNvSpPr/>
          <p:nvPr/>
        </p:nvSpPr>
        <p:spPr>
          <a:xfrm>
            <a:off x="3075168" y="3961982"/>
            <a:ext cx="1904130" cy="707707"/>
          </a:xfrm>
          <a:prstGeom prst="borderCallout1">
            <a:avLst>
              <a:gd name="adj1" fmla="val 49265"/>
              <a:gd name="adj2" fmla="val 100595"/>
              <a:gd name="adj3" fmla="val -7752"/>
              <a:gd name="adj4" fmla="val 13267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Exam questions by topic on </a:t>
            </a:r>
            <a:r>
              <a:rPr lang="en-US" sz="1400" dirty="0" err="1"/>
              <a:t>MathsGenie</a:t>
            </a:r>
            <a:r>
              <a:rPr lang="en-US" sz="1400" dirty="0"/>
              <a:t> and </a:t>
            </a:r>
            <a:r>
              <a:rPr lang="en-US" sz="1400" dirty="0" err="1"/>
              <a:t>MathedUp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7686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161"/>
    </mc:Choice>
    <mc:Fallback xmlns="">
      <p:transition spd="slow" advTm="144161"/>
    </mc:Fallback>
  </mc:AlternateContent>
  <p:extLst>
    <p:ext uri="{E180D4A7-C9FB-4DFB-919C-405C955672EB}">
      <p14:showEvtLst xmlns:p14="http://schemas.microsoft.com/office/powerpoint/2010/main">
        <p14:playEvt time="15" objId="14"/>
        <p14:stopEvt time="144161" objId="14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ome - Wellington School">
            <a:extLst>
              <a:ext uri="{FF2B5EF4-FFF2-40B4-BE49-F238E27FC236}">
                <a16:creationId xmlns:a16="http://schemas.microsoft.com/office/drawing/2014/main" id="{B3E6AC4F-7B68-6049-B43E-FCD55EF85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558" y="5492328"/>
            <a:ext cx="884190" cy="115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FC9A421-361E-8C41-80B2-83B8F22BD665}"/>
              </a:ext>
            </a:extLst>
          </p:cNvPr>
          <p:cNvSpPr txBox="1"/>
          <p:nvPr/>
        </p:nvSpPr>
        <p:spPr>
          <a:xfrm>
            <a:off x="8872905" y="5508530"/>
            <a:ext cx="2150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Wellington School</a:t>
            </a:r>
          </a:p>
          <a:p>
            <a:pPr algn="r"/>
            <a:r>
              <a:rPr lang="en-US" dirty="0"/>
              <a:t>GCSE </a:t>
            </a:r>
            <a:r>
              <a:rPr lang="en-US" dirty="0" err="1"/>
              <a:t>Maths</a:t>
            </a:r>
            <a:r>
              <a:rPr lang="en-US" dirty="0"/>
              <a:t> Revision</a:t>
            </a:r>
          </a:p>
          <a:p>
            <a:pPr algn="r"/>
            <a:r>
              <a:rPr lang="en-US" dirty="0"/>
              <a:t>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00070-AE30-AF40-B252-DD3403F17697}"/>
              </a:ext>
            </a:extLst>
          </p:cNvPr>
          <p:cNvSpPr/>
          <p:nvPr/>
        </p:nvSpPr>
        <p:spPr>
          <a:xfrm>
            <a:off x="0" y="-205483"/>
            <a:ext cx="2393879" cy="7140539"/>
          </a:xfrm>
          <a:prstGeom prst="rect">
            <a:avLst/>
          </a:prstGeom>
          <a:solidFill>
            <a:srgbClr val="2423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E7B551-A682-524E-BF53-C1A66900DA62}"/>
              </a:ext>
            </a:extLst>
          </p:cNvPr>
          <p:cNvSpPr txBox="1"/>
          <p:nvPr/>
        </p:nvSpPr>
        <p:spPr>
          <a:xfrm rot="16200000">
            <a:off x="-1152859" y="2784137"/>
            <a:ext cx="452835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Top Tips</a:t>
            </a:r>
          </a:p>
          <a:p>
            <a:r>
              <a:rPr lang="en-US" sz="6600" b="1" dirty="0">
                <a:solidFill>
                  <a:schemeClr val="bg1"/>
                </a:solidFill>
              </a:rPr>
              <a:t> for Revision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B311B-3796-DC47-B8A4-C9FC2CD12E62}"/>
              </a:ext>
            </a:extLst>
          </p:cNvPr>
          <p:cNvSpPr txBox="1"/>
          <p:nvPr/>
        </p:nvSpPr>
        <p:spPr>
          <a:xfrm>
            <a:off x="2637806" y="492783"/>
            <a:ext cx="89318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sz="2400" b="1" dirty="0"/>
              <a:t>Little and often…start revising </a:t>
            </a:r>
            <a:r>
              <a:rPr lang="en-US" sz="2400" b="1" dirty="0" err="1"/>
              <a:t>Maths</a:t>
            </a:r>
            <a:r>
              <a:rPr lang="en-US" sz="2400" b="1" dirty="0"/>
              <a:t> early focusing on small sections of your weaknesses</a:t>
            </a:r>
          </a:p>
          <a:p>
            <a:pPr marL="457200" indent="-457200">
              <a:buAutoNum type="arabicParenR"/>
            </a:pPr>
            <a:r>
              <a:rPr lang="en-US" sz="2400" b="1" dirty="0"/>
              <a:t>Use your question level analysis from the last mock to ensure you know what you should be looking at to improve</a:t>
            </a:r>
          </a:p>
          <a:p>
            <a:pPr marL="457200" indent="-457200">
              <a:buAutoNum type="arabicParenR"/>
            </a:pPr>
            <a:r>
              <a:rPr lang="en-US" sz="2400" b="1" dirty="0"/>
              <a:t>Past Papers, Past papers, Past papers!!!</a:t>
            </a:r>
          </a:p>
          <a:p>
            <a:pPr marL="457200" indent="-457200">
              <a:buAutoNum type="arabicParenR"/>
            </a:pPr>
            <a:r>
              <a:rPr lang="en-US" sz="2400" b="1" dirty="0"/>
              <a:t>Complete your paper/questions in timed conditions, a minute for one mark is a rough and easy guide to use. </a:t>
            </a:r>
          </a:p>
          <a:p>
            <a:pPr marL="457200" indent="-457200">
              <a:buAutoNum type="arabicParenR"/>
            </a:pPr>
            <a:r>
              <a:rPr lang="en-US" sz="2400" b="1" dirty="0"/>
              <a:t>Come to revision sessions held in the department on Thursday after school</a:t>
            </a:r>
          </a:p>
          <a:p>
            <a:pPr marL="457200" indent="-457200">
              <a:buAutoNum type="arabicParenR"/>
            </a:pPr>
            <a:r>
              <a:rPr lang="en-US" sz="2400" b="1" dirty="0"/>
              <a:t>Ensure you have your calculator and you know how to use it.</a:t>
            </a:r>
          </a:p>
          <a:p>
            <a:pPr marL="457200" indent="-457200">
              <a:buAutoNum type="arabicParenR"/>
            </a:pPr>
            <a:r>
              <a:rPr lang="en-US" sz="2400" b="1" dirty="0"/>
              <a:t>Make sure before the test you prepare your bag the night before, get a good amount of sleep and have had breakfast. 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820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29"/>
    </mc:Choice>
    <mc:Fallback xmlns="">
      <p:transition spd="slow" advTm="36729"/>
    </mc:Fallback>
  </mc:AlternateContent>
  <p:extLst>
    <p:ext uri="{E180D4A7-C9FB-4DFB-919C-405C955672EB}">
      <p14:showEvtLst xmlns:p14="http://schemas.microsoft.com/office/powerpoint/2010/main">
        <p14:playEvt time="12" objId="3"/>
        <p14:stopEvt time="36729" objId="3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ome - Wellington School">
            <a:extLst>
              <a:ext uri="{FF2B5EF4-FFF2-40B4-BE49-F238E27FC236}">
                <a16:creationId xmlns:a16="http://schemas.microsoft.com/office/drawing/2014/main" id="{B3E6AC4F-7B68-6049-B43E-FCD55EF85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3558" y="5492328"/>
            <a:ext cx="884190" cy="115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FC9A421-361E-8C41-80B2-83B8F22BD665}"/>
              </a:ext>
            </a:extLst>
          </p:cNvPr>
          <p:cNvSpPr txBox="1"/>
          <p:nvPr/>
        </p:nvSpPr>
        <p:spPr>
          <a:xfrm>
            <a:off x="8872905" y="5508530"/>
            <a:ext cx="2150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Wellington School</a:t>
            </a:r>
          </a:p>
          <a:p>
            <a:pPr algn="r"/>
            <a:r>
              <a:rPr lang="en-US" dirty="0"/>
              <a:t>GCSE </a:t>
            </a:r>
            <a:r>
              <a:rPr lang="en-US" dirty="0" err="1"/>
              <a:t>Maths</a:t>
            </a:r>
            <a:r>
              <a:rPr lang="en-US" dirty="0"/>
              <a:t> Revision</a:t>
            </a:r>
          </a:p>
          <a:p>
            <a:pPr algn="r"/>
            <a:r>
              <a:rPr lang="en-US" dirty="0"/>
              <a:t>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C00070-AE30-AF40-B252-DD3403F17697}"/>
              </a:ext>
            </a:extLst>
          </p:cNvPr>
          <p:cNvSpPr/>
          <p:nvPr/>
        </p:nvSpPr>
        <p:spPr>
          <a:xfrm>
            <a:off x="0" y="-205483"/>
            <a:ext cx="2393879" cy="7140539"/>
          </a:xfrm>
          <a:prstGeom prst="rect">
            <a:avLst/>
          </a:prstGeom>
          <a:solidFill>
            <a:srgbClr val="2423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E7B551-A682-524E-BF53-C1A66900DA62}"/>
              </a:ext>
            </a:extLst>
          </p:cNvPr>
          <p:cNvSpPr txBox="1"/>
          <p:nvPr/>
        </p:nvSpPr>
        <p:spPr>
          <a:xfrm rot="16200000">
            <a:off x="-784061" y="3733114"/>
            <a:ext cx="369178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USEFUL</a:t>
            </a:r>
          </a:p>
          <a:p>
            <a:r>
              <a:rPr lang="en-US" sz="6600" b="1" dirty="0">
                <a:solidFill>
                  <a:schemeClr val="bg1"/>
                </a:solidFill>
              </a:rPr>
              <a:t>WEBSITES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B311B-3796-DC47-B8A4-C9FC2CD12E62}"/>
              </a:ext>
            </a:extLst>
          </p:cNvPr>
          <p:cNvSpPr txBox="1"/>
          <p:nvPr/>
        </p:nvSpPr>
        <p:spPr>
          <a:xfrm>
            <a:off x="2637807" y="-13584"/>
            <a:ext cx="718428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/>
          </a:p>
          <a:p>
            <a:pPr marL="285750" indent="-285750">
              <a:buFontTx/>
              <a:buChar char="-"/>
            </a:pPr>
            <a:r>
              <a:rPr lang="en-US" sz="2000" b="1" dirty="0"/>
              <a:t>Edexcel (Past Papers and Mark Schemes)</a:t>
            </a:r>
          </a:p>
          <a:p>
            <a:pPr marL="285750" indent="-285750">
              <a:buFontTx/>
              <a:buChar char="-"/>
            </a:pPr>
            <a:endParaRPr lang="en-US" sz="2000" b="1" dirty="0"/>
          </a:p>
          <a:p>
            <a:pPr marL="285750" indent="-285750">
              <a:buFontTx/>
              <a:buChar char="-"/>
            </a:pPr>
            <a:r>
              <a:rPr lang="en-US" sz="2000" b="1" dirty="0" err="1"/>
              <a:t>Onmaths</a:t>
            </a:r>
            <a:r>
              <a:rPr lang="en-US" sz="2000" b="1" dirty="0"/>
              <a:t> (Online Exam Papers)</a:t>
            </a:r>
          </a:p>
          <a:p>
            <a:pPr lvl="1"/>
            <a:r>
              <a:rPr lang="en-US" dirty="0"/>
              <a:t>onmaths.com</a:t>
            </a:r>
          </a:p>
          <a:p>
            <a:pPr lvl="1"/>
            <a:endParaRPr lang="en-US" dirty="0"/>
          </a:p>
          <a:p>
            <a:pPr marL="285750" indent="-285750">
              <a:buFontTx/>
              <a:buChar char="-"/>
            </a:pPr>
            <a:r>
              <a:rPr lang="en-US" sz="2000" b="1" dirty="0" err="1"/>
              <a:t>Examq</a:t>
            </a:r>
            <a:r>
              <a:rPr lang="en-US" sz="2000" b="1" dirty="0"/>
              <a:t> (Online exam questions from past papers)</a:t>
            </a:r>
          </a:p>
          <a:p>
            <a:pPr lvl="1"/>
            <a:r>
              <a:rPr lang="en-US" dirty="0"/>
              <a:t>Examq.co.uk</a:t>
            </a:r>
          </a:p>
          <a:p>
            <a:pPr lvl="1"/>
            <a:endParaRPr lang="en-US" dirty="0"/>
          </a:p>
          <a:p>
            <a:pPr marL="285750" indent="-285750">
              <a:buFontTx/>
              <a:buChar char="-"/>
            </a:pPr>
            <a:r>
              <a:rPr lang="en-US" sz="2000" b="1" dirty="0" err="1"/>
              <a:t>Sparxmaths</a:t>
            </a:r>
            <a:r>
              <a:rPr lang="en-US" sz="2000" b="1" dirty="0"/>
              <a:t> (online videos and questions)</a:t>
            </a:r>
          </a:p>
          <a:p>
            <a:pPr lvl="1"/>
            <a:r>
              <a:rPr lang="en-US" dirty="0"/>
              <a:t>Sparxmaths</a:t>
            </a:r>
            <a:r>
              <a:rPr lang="en-US" b="1" dirty="0"/>
              <a:t>.</a:t>
            </a:r>
            <a:r>
              <a:rPr lang="en-US" dirty="0"/>
              <a:t>com</a:t>
            </a:r>
          </a:p>
          <a:p>
            <a:pPr marL="285750" indent="-285750">
              <a:buFontTx/>
              <a:buChar char="-"/>
            </a:pPr>
            <a:endParaRPr lang="en-US" sz="2000" b="1" dirty="0"/>
          </a:p>
          <a:p>
            <a:pPr marL="285750" indent="-285750">
              <a:buFontTx/>
              <a:buChar char="-"/>
            </a:pPr>
            <a:r>
              <a:rPr lang="en-US" sz="2000" b="1" dirty="0" err="1"/>
              <a:t>Maths</a:t>
            </a:r>
            <a:r>
              <a:rPr lang="en-US" sz="2000" b="1" dirty="0"/>
              <a:t> Genie (Exam Style Questions on Every Topic)</a:t>
            </a:r>
          </a:p>
          <a:p>
            <a:pPr lvl="1"/>
            <a:r>
              <a:rPr lang="en-US" dirty="0" err="1"/>
              <a:t>mathsgenie.co.uk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en-US" sz="2000" b="1" dirty="0"/>
          </a:p>
          <a:p>
            <a:pPr marL="285750" indent="-285750">
              <a:buFontTx/>
              <a:buChar char="-"/>
            </a:pPr>
            <a:r>
              <a:rPr lang="en-US" sz="2000" b="1" dirty="0" err="1"/>
              <a:t>Mathed</a:t>
            </a:r>
            <a:r>
              <a:rPr lang="en-US" sz="2000" b="1" dirty="0"/>
              <a:t> Up (Exam Style Questions on Every Topic)</a:t>
            </a:r>
          </a:p>
          <a:p>
            <a:pPr lvl="1"/>
            <a:r>
              <a:rPr lang="en-US" dirty="0" err="1"/>
              <a:t>mathedup.co.uk</a:t>
            </a:r>
            <a:endParaRPr lang="en-US" b="1" dirty="0"/>
          </a:p>
          <a:p>
            <a:pPr marL="285750" indent="-285750">
              <a:buFontTx/>
              <a:buChar char="-"/>
            </a:pPr>
            <a:endParaRPr lang="en-US" sz="2000" b="1" dirty="0"/>
          </a:p>
          <a:p>
            <a:pPr marL="285750" indent="-285750">
              <a:buFontTx/>
              <a:buChar char="-"/>
            </a:pPr>
            <a:r>
              <a:rPr lang="en-US" sz="2000" b="1" dirty="0"/>
              <a:t>Corbett </a:t>
            </a:r>
            <a:r>
              <a:rPr lang="en-US" sz="2000" b="1" dirty="0" err="1"/>
              <a:t>Maths</a:t>
            </a:r>
            <a:r>
              <a:rPr lang="en-US" sz="2000" b="1" dirty="0"/>
              <a:t> (Practice Questions by Topic)</a:t>
            </a:r>
          </a:p>
          <a:p>
            <a:pPr lvl="1"/>
            <a:r>
              <a:rPr lang="en-US" dirty="0" err="1">
                <a:solidFill>
                  <a:prstClr val="black"/>
                </a:solidFill>
              </a:rPr>
              <a:t>corbettmaths.com</a:t>
            </a:r>
            <a:endParaRPr lang="en-US" b="1" dirty="0">
              <a:solidFill>
                <a:prstClr val="black"/>
              </a:solidFill>
            </a:endParaRPr>
          </a:p>
          <a:p>
            <a:pPr lvl="1"/>
            <a:endParaRPr lang="en-US" sz="2400" b="1" dirty="0"/>
          </a:p>
          <a:p>
            <a:pPr marL="285750" indent="-285750">
              <a:buFontTx/>
              <a:buChar char="-"/>
            </a:pPr>
            <a:endParaRPr lang="en-US" sz="2400" b="1" dirty="0"/>
          </a:p>
          <a:p>
            <a:pPr marL="285750" indent="-285750">
              <a:buFontTx/>
              <a:buChar char="-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7672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53"/>
    </mc:Choice>
    <mc:Fallback xmlns="">
      <p:transition spd="slow" advTm="18753"/>
    </mc:Fallback>
  </mc:AlternateContent>
  <p:extLst mod="1">
    <p:ext uri="{E180D4A7-C9FB-4DFB-919C-405C955672EB}">
      <p14:showEvtLst xmlns:p14="http://schemas.microsoft.com/office/powerpoint/2010/main">
        <p14:playEvt time="15" objId="2"/>
        <p14:stopEvt time="18753" objId="2"/>
      </p14:showEvtLst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412</Words>
  <Application>Microsoft Office PowerPoint</Application>
  <PresentationFormat>Widescreen</PresentationFormat>
  <Paragraphs>106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Riley</dc:creator>
  <cp:lastModifiedBy>Adam Hodson</cp:lastModifiedBy>
  <cp:revision>15</cp:revision>
  <dcterms:created xsi:type="dcterms:W3CDTF">2022-04-01T11:26:01Z</dcterms:created>
  <dcterms:modified xsi:type="dcterms:W3CDTF">2024-03-08T14:49:24Z</dcterms:modified>
</cp:coreProperties>
</file>