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ABD0-BCFB-48AC-A478-321B8AC37B22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8A6C-579A-409B-99E3-89EA675C5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570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ABD0-BCFB-48AC-A478-321B8AC37B22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8A6C-579A-409B-99E3-89EA675C5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29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ABD0-BCFB-48AC-A478-321B8AC37B22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8A6C-579A-409B-99E3-89EA675C5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772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ABD0-BCFB-48AC-A478-321B8AC37B22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8A6C-579A-409B-99E3-89EA675C5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053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ABD0-BCFB-48AC-A478-321B8AC37B22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8A6C-579A-409B-99E3-89EA675C5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454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ABD0-BCFB-48AC-A478-321B8AC37B22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8A6C-579A-409B-99E3-89EA675C5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533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ABD0-BCFB-48AC-A478-321B8AC37B22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8A6C-579A-409B-99E3-89EA675C5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171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ABD0-BCFB-48AC-A478-321B8AC37B22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8A6C-579A-409B-99E3-89EA675C5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149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ABD0-BCFB-48AC-A478-321B8AC37B22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8A6C-579A-409B-99E3-89EA675C5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06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ABD0-BCFB-48AC-A478-321B8AC37B22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8A6C-579A-409B-99E3-89EA675C5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20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ABD0-BCFB-48AC-A478-321B8AC37B22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8A6C-579A-409B-99E3-89EA675C5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33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3ABD0-BCFB-48AC-A478-321B8AC37B22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D8A6C-579A-409B-99E3-89EA675C5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18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2.m4a"/><Relationship Id="rId7" Type="http://schemas.openxmlformats.org/officeDocument/2006/relationships/image" Target="../media/image4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0716" y="365125"/>
            <a:ext cx="11724292" cy="1325563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GCSE Preparation Evening </a:t>
            </a:r>
            <a:br>
              <a:rPr lang="en-GB" sz="2800" b="1" dirty="0">
                <a:solidFill>
                  <a:schemeClr val="bg1"/>
                </a:solidFill>
              </a:rPr>
            </a:br>
            <a:r>
              <a:rPr lang="en-GB" sz="2800" b="1" dirty="0">
                <a:solidFill>
                  <a:schemeClr val="bg1"/>
                </a:solidFill>
              </a:rPr>
              <a:t>Preparing for the History GCSE Examinations</a:t>
            </a:r>
            <a:br>
              <a:rPr lang="en-GB" sz="2800" b="1" dirty="0">
                <a:solidFill>
                  <a:schemeClr val="bg1"/>
                </a:solidFill>
              </a:rPr>
            </a:br>
            <a:r>
              <a:rPr lang="en-GB" sz="2800" b="1" dirty="0">
                <a:solidFill>
                  <a:schemeClr val="bg1"/>
                </a:solidFill>
              </a:rPr>
              <a:t>Mr Gerschler Head of History and Politics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2932" y="6432339"/>
            <a:ext cx="168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Depth Study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52543" y="6413774"/>
            <a:ext cx="168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Period Study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184520" y="6413774"/>
            <a:ext cx="168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Thematic Study</a:t>
            </a:r>
          </a:p>
        </p:txBody>
      </p:sp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379" y="598646"/>
            <a:ext cx="1456055" cy="858520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0075FA0-9B33-4716-A839-2F865BADED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07142"/>
              </p:ext>
            </p:extLst>
          </p:nvPr>
        </p:nvGraphicFramePr>
        <p:xfrm>
          <a:off x="220716" y="1934722"/>
          <a:ext cx="5454869" cy="40278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54869">
                  <a:extLst>
                    <a:ext uri="{9D8B030D-6E8A-4147-A177-3AD203B41FA5}">
                      <a16:colId xmlns:a16="http://schemas.microsoft.com/office/drawing/2014/main" val="4225251006"/>
                    </a:ext>
                  </a:extLst>
                </a:gridCol>
              </a:tblGrid>
              <a:tr h="443939">
                <a:tc>
                  <a:txBody>
                    <a:bodyPr/>
                    <a:lstStyle/>
                    <a:p>
                      <a:r>
                        <a:rPr lang="en-GB" sz="1400" b="1" dirty="0"/>
                        <a:t>Paper 1: Understanding the modern world</a:t>
                      </a:r>
                    </a:p>
                    <a:p>
                      <a:r>
                        <a:rPr lang="en-GB" sz="1400" b="1" dirty="0">
                          <a:highlight>
                            <a:srgbClr val="FFFF00"/>
                          </a:highlight>
                        </a:rPr>
                        <a:t>Exam Date 15</a:t>
                      </a:r>
                      <a:r>
                        <a:rPr lang="en-GB" sz="1400" b="1" baseline="30000" dirty="0">
                          <a:highlight>
                            <a:srgbClr val="FFFF00"/>
                          </a:highlight>
                        </a:rPr>
                        <a:t>th</a:t>
                      </a:r>
                      <a:r>
                        <a:rPr lang="en-GB" sz="1400" b="1" dirty="0">
                          <a:highlight>
                            <a:srgbClr val="FFFF00"/>
                          </a:highlight>
                        </a:rPr>
                        <a:t> May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233939"/>
                  </a:ext>
                </a:extLst>
              </a:tr>
              <a:tr h="1085483">
                <a:tc>
                  <a:txBody>
                    <a:bodyPr/>
                    <a:lstStyle/>
                    <a:p>
                      <a:r>
                        <a:rPr lang="en-GB" sz="1400" b="1" dirty="0"/>
                        <a:t>What's assessed? </a:t>
                      </a:r>
                    </a:p>
                    <a:p>
                      <a:endParaRPr lang="en-GB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u="none" strike="noStrike" kern="1200" baseline="0" dirty="0">
                          <a:solidFill>
                            <a:srgbClr val="0070C0"/>
                          </a:solidFill>
                        </a:rPr>
                        <a:t>America, 1840–1895: Expansion and consolidation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u="none" strike="noStrike" kern="1200" baseline="0" dirty="0">
                          <a:solidFill>
                            <a:srgbClr val="FF0000"/>
                          </a:solidFill>
                        </a:rPr>
                        <a:t>Conflict and tension, 1918–1939</a:t>
                      </a:r>
                    </a:p>
                    <a:p>
                      <a:endParaRPr lang="en-GB" sz="1400" b="1" i="0" u="none" strike="noStrike" kern="1200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874811"/>
                  </a:ext>
                </a:extLst>
              </a:tr>
              <a:tr h="1193219">
                <a:tc>
                  <a:txBody>
                    <a:bodyPr/>
                    <a:lstStyle/>
                    <a:p>
                      <a:r>
                        <a:rPr lang="en-GB" sz="1400" b="1" dirty="0"/>
                        <a:t>How it's assessed?</a:t>
                      </a:r>
                    </a:p>
                    <a:p>
                      <a:endParaRPr lang="en-GB" sz="1400" b="1" dirty="0"/>
                    </a:p>
                    <a:p>
                      <a:r>
                        <a:rPr lang="en-GB" sz="1400" dirty="0"/>
                        <a:t>• Written exam: 2 Hours</a:t>
                      </a:r>
                    </a:p>
                    <a:p>
                      <a:r>
                        <a:rPr lang="en-GB" sz="1400" dirty="0"/>
                        <a:t>• 84 marks (including four marks for spelling, punctuation and grammar) </a:t>
                      </a:r>
                    </a:p>
                    <a:p>
                      <a:r>
                        <a:rPr lang="en-GB" sz="1400" dirty="0"/>
                        <a:t>• 50% of GCSE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020666"/>
                  </a:ext>
                </a:extLst>
              </a:tr>
              <a:tr h="1085483">
                <a:tc>
                  <a:txBody>
                    <a:bodyPr/>
                    <a:lstStyle/>
                    <a:p>
                      <a:r>
                        <a:rPr lang="en-GB" sz="1400" b="1" dirty="0"/>
                        <a:t>Questions </a:t>
                      </a:r>
                    </a:p>
                    <a:p>
                      <a:endParaRPr lang="en-GB" sz="1400" dirty="0"/>
                    </a:p>
                    <a:p>
                      <a:r>
                        <a:rPr lang="en-GB" sz="1400" dirty="0"/>
                        <a:t>• Section A – six compulsory questions (40 marks) </a:t>
                      </a:r>
                    </a:p>
                    <a:p>
                      <a:r>
                        <a:rPr lang="en-GB" sz="1400" dirty="0"/>
                        <a:t>• Section B – four compulsory questions (40 marks) </a:t>
                      </a:r>
                    </a:p>
                    <a:p>
                      <a:r>
                        <a:rPr lang="en-GB" sz="1400" dirty="0"/>
                        <a:t>• Plus four marks for spelling, punctuation and grammar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542211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3ABD691A-8532-4947-92B3-316DC10FFBE8}"/>
              </a:ext>
            </a:extLst>
          </p:cNvPr>
          <p:cNvSpPr txBox="1"/>
          <p:nvPr/>
        </p:nvSpPr>
        <p:spPr>
          <a:xfrm>
            <a:off x="5436476" y="2932989"/>
            <a:ext cx="1292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/>
              <a:t>+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849F78D7-95CE-4AB5-8B0E-CCCEEEA064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321760"/>
              </p:ext>
            </p:extLst>
          </p:nvPr>
        </p:nvGraphicFramePr>
        <p:xfrm>
          <a:off x="6490139" y="1908358"/>
          <a:ext cx="5454869" cy="40278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54869">
                  <a:extLst>
                    <a:ext uri="{9D8B030D-6E8A-4147-A177-3AD203B41FA5}">
                      <a16:colId xmlns:a16="http://schemas.microsoft.com/office/drawing/2014/main" val="4225251006"/>
                    </a:ext>
                  </a:extLst>
                </a:gridCol>
              </a:tblGrid>
              <a:tr h="443939">
                <a:tc>
                  <a:txBody>
                    <a:bodyPr/>
                    <a:lstStyle/>
                    <a:p>
                      <a:r>
                        <a:rPr lang="en-GB" sz="1400" b="1" dirty="0"/>
                        <a:t>Paper 2: Shaping the nation</a:t>
                      </a:r>
                    </a:p>
                    <a:p>
                      <a:r>
                        <a:rPr lang="en-GB" sz="1400" b="1" dirty="0">
                          <a:highlight>
                            <a:srgbClr val="FFFF00"/>
                          </a:highlight>
                        </a:rPr>
                        <a:t>Exam Date 4</a:t>
                      </a:r>
                      <a:r>
                        <a:rPr lang="en-GB" sz="1400" b="1" baseline="30000" dirty="0">
                          <a:highlight>
                            <a:srgbClr val="FFFF00"/>
                          </a:highlight>
                        </a:rPr>
                        <a:t>th</a:t>
                      </a:r>
                      <a:r>
                        <a:rPr lang="en-GB" sz="1400" b="1" dirty="0">
                          <a:highlight>
                            <a:srgbClr val="FFFF00"/>
                          </a:highlight>
                        </a:rPr>
                        <a:t> June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233939"/>
                  </a:ext>
                </a:extLst>
              </a:tr>
              <a:tr h="1085483">
                <a:tc>
                  <a:txBody>
                    <a:bodyPr/>
                    <a:lstStyle/>
                    <a:p>
                      <a:r>
                        <a:rPr lang="en-GB" sz="1400" b="1" dirty="0"/>
                        <a:t>What's assessed? </a:t>
                      </a:r>
                    </a:p>
                    <a:p>
                      <a:endParaRPr lang="en-GB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i="0" u="none" strike="noStrike" kern="12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Britain: Health and the people, c1000–the present day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Norman England, c1066–c1100 </a:t>
                      </a:r>
                    </a:p>
                    <a:p>
                      <a:endParaRPr lang="en-GB" sz="1400" b="1" i="0" u="none" strike="noStrike" kern="1200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874811"/>
                  </a:ext>
                </a:extLst>
              </a:tr>
              <a:tr h="1193219">
                <a:tc>
                  <a:txBody>
                    <a:bodyPr/>
                    <a:lstStyle/>
                    <a:p>
                      <a:r>
                        <a:rPr lang="en-GB" sz="1400" b="1" dirty="0"/>
                        <a:t>How it's assessed?</a:t>
                      </a:r>
                    </a:p>
                    <a:p>
                      <a:endParaRPr lang="en-GB" sz="1400" b="1" dirty="0"/>
                    </a:p>
                    <a:p>
                      <a:r>
                        <a:rPr lang="en-GB" sz="1400" dirty="0"/>
                        <a:t>• Written exam: 2</a:t>
                      </a:r>
                      <a:r>
                        <a:rPr lang="en-GB" sz="1400" baseline="0" dirty="0"/>
                        <a:t> Hours</a:t>
                      </a:r>
                    </a:p>
                    <a:p>
                      <a:r>
                        <a:rPr lang="en-GB" sz="1400" dirty="0"/>
                        <a:t>• 84 marks (including four marks for spelling, punctuation and grammar) </a:t>
                      </a:r>
                    </a:p>
                    <a:p>
                      <a:r>
                        <a:rPr lang="en-GB" sz="1400" dirty="0"/>
                        <a:t>• 50% of GCSE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020666"/>
                  </a:ext>
                </a:extLst>
              </a:tr>
              <a:tr h="1085483">
                <a:tc>
                  <a:txBody>
                    <a:bodyPr/>
                    <a:lstStyle/>
                    <a:p>
                      <a:r>
                        <a:rPr lang="en-GB" sz="1400" b="1" dirty="0"/>
                        <a:t>Questions </a:t>
                      </a:r>
                    </a:p>
                    <a:p>
                      <a:endParaRPr lang="en-GB" sz="1400" dirty="0"/>
                    </a:p>
                    <a:p>
                      <a:r>
                        <a:rPr lang="en-GB" sz="1400" dirty="0"/>
                        <a:t>•Section A – four compulsory questions (40 marks) </a:t>
                      </a:r>
                    </a:p>
                    <a:p>
                      <a:r>
                        <a:rPr lang="en-GB" sz="1400" dirty="0"/>
                        <a:t>• Section B – four compulsory questions (40 marks) </a:t>
                      </a:r>
                    </a:p>
                    <a:p>
                      <a:r>
                        <a:rPr lang="en-GB" sz="1400" dirty="0"/>
                        <a:t>• Plus four marks for spelling, punctuation and grammar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542211"/>
                  </a:ext>
                </a:extLst>
              </a:tr>
            </a:tbl>
          </a:graphicData>
        </a:graphic>
      </p:graphicFrame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B97730A-298A-4EA3-8E1B-601D4CC9AB7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868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815"/>
    </mc:Choice>
    <mc:Fallback xmlns="">
      <p:transition spd="slow" advTm="898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1882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GB" sz="2200" b="1" dirty="0">
                <a:solidFill>
                  <a:schemeClr val="bg1"/>
                </a:solidFill>
              </a:rPr>
              <a:t>GCSE Preparation Evening </a:t>
            </a:r>
            <a:br>
              <a:rPr lang="en-GB" sz="2200" b="1" dirty="0">
                <a:solidFill>
                  <a:schemeClr val="bg1"/>
                </a:solidFill>
              </a:rPr>
            </a:br>
            <a:r>
              <a:rPr lang="en-GB" sz="2200" b="1" dirty="0">
                <a:solidFill>
                  <a:schemeClr val="bg1"/>
                </a:solidFill>
              </a:rPr>
              <a:t>Preparing for the History GCSE Examinations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15721"/>
            <a:ext cx="6714995" cy="5032376"/>
          </a:xfrm>
        </p:spPr>
        <p:txBody>
          <a:bodyPr>
            <a:noAutofit/>
          </a:bodyPr>
          <a:lstStyle/>
          <a:p>
            <a:pPr marL="457200" indent="-457200">
              <a:spcBef>
                <a:spcPts val="400"/>
              </a:spcBef>
              <a:buFont typeface="+mj-lt"/>
              <a:buAutoNum type="arabicPeriod"/>
            </a:pPr>
            <a:r>
              <a:rPr lang="en-GB" sz="2200" dirty="0"/>
              <a:t>Please check regularly that your son / daughter </a:t>
            </a:r>
            <a:r>
              <a:rPr lang="en-GB" sz="2200" b="1" u="sng" dirty="0">
                <a:solidFill>
                  <a:srgbClr val="FF0000"/>
                </a:solidFill>
              </a:rPr>
              <a:t>is</a:t>
            </a:r>
            <a:r>
              <a:rPr lang="en-GB" sz="2200" dirty="0"/>
              <a:t> revising. </a:t>
            </a:r>
          </a:p>
          <a:p>
            <a:pPr marL="457200" indent="-457200">
              <a:spcBef>
                <a:spcPts val="400"/>
              </a:spcBef>
              <a:buFont typeface="+mj-lt"/>
              <a:buAutoNum type="arabicPeriod"/>
            </a:pPr>
            <a:r>
              <a:rPr lang="en-GB" sz="2200" dirty="0"/>
              <a:t>Make sure revision happens at sensible times.</a:t>
            </a:r>
          </a:p>
          <a:p>
            <a:pPr marL="457200" indent="-457200">
              <a:spcBef>
                <a:spcPts val="400"/>
              </a:spcBef>
              <a:buFont typeface="+mj-lt"/>
              <a:buAutoNum type="arabicPeriod"/>
            </a:pPr>
            <a:r>
              <a:rPr lang="en-GB" sz="2200" dirty="0"/>
              <a:t>Purchase and encourage the use of the CGP revision guide. </a:t>
            </a:r>
          </a:p>
          <a:p>
            <a:pPr marL="457200" indent="-457200">
              <a:spcBef>
                <a:spcPts val="400"/>
              </a:spcBef>
              <a:buFont typeface="+mj-lt"/>
              <a:buAutoNum type="arabicPeriod"/>
            </a:pPr>
            <a:r>
              <a:rPr lang="en-GB" sz="2200" dirty="0"/>
              <a:t>Revision should begin with your son / daughter finding gaps in their knowledge and plugging those gaps by reviewing PLCs. </a:t>
            </a:r>
          </a:p>
          <a:p>
            <a:pPr marL="457200" indent="-457200">
              <a:spcBef>
                <a:spcPts val="400"/>
              </a:spcBef>
              <a:buFont typeface="+mj-lt"/>
              <a:buAutoNum type="arabicPeriod"/>
            </a:pPr>
            <a:r>
              <a:rPr lang="en-GB" sz="2200" dirty="0"/>
              <a:t>Then encourage your son / daughter to practise past paper questions (In timed exam conditions). </a:t>
            </a:r>
          </a:p>
          <a:p>
            <a:pPr marL="457200" indent="-457200">
              <a:spcBef>
                <a:spcPts val="400"/>
              </a:spcBef>
              <a:buFont typeface="+mj-lt"/>
              <a:buAutoNum type="arabicPeriod"/>
            </a:pPr>
            <a:r>
              <a:rPr lang="en-GB" sz="2200" dirty="0"/>
              <a:t>Encourage the use of GCSE Pod alongside the revision guides. </a:t>
            </a:r>
          </a:p>
          <a:p>
            <a:pPr marL="457200" indent="-457200">
              <a:spcBef>
                <a:spcPts val="400"/>
              </a:spcBef>
              <a:buFont typeface="+mj-lt"/>
              <a:buAutoNum type="arabicPeriod"/>
            </a:pPr>
            <a:r>
              <a:rPr lang="en-GB" sz="2200" dirty="0"/>
              <a:t>Attend Revision sessions. </a:t>
            </a:r>
          </a:p>
          <a:p>
            <a:pPr marL="457200" indent="-457200">
              <a:spcBef>
                <a:spcPts val="400"/>
              </a:spcBef>
              <a:buFont typeface="+mj-lt"/>
              <a:buAutoNum type="arabicPeriod"/>
            </a:pP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Encourage your son / daughter to </a:t>
            </a:r>
            <a:r>
              <a:rPr lang="en-GB" sz="2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</a:t>
            </a:r>
            <a:r>
              <a:rPr lang="en-GB" sz="2200" dirty="0"/>
              <a:t> revision early, </a:t>
            </a:r>
            <a:r>
              <a:rPr lang="en-GB" sz="2200" b="1" u="sng" dirty="0">
                <a:solidFill>
                  <a:srgbClr val="FF0000"/>
                </a:solidFill>
              </a:rPr>
              <a:t>sustain</a:t>
            </a:r>
            <a:r>
              <a:rPr lang="en-GB" sz="2200" dirty="0"/>
              <a:t> revision and </a:t>
            </a:r>
            <a:r>
              <a:rPr lang="en-GB" sz="2200" b="1" u="sng" dirty="0">
                <a:solidFill>
                  <a:srgbClr val="FF0000"/>
                </a:solidFill>
              </a:rPr>
              <a:t>stress</a:t>
            </a:r>
            <a:r>
              <a:rPr lang="en-GB" sz="2200" dirty="0"/>
              <a:t> the importance of challenging revision.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2945" y="2122463"/>
            <a:ext cx="2560855" cy="36188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95454" y="5860845"/>
            <a:ext cx="1355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£3</a:t>
            </a:r>
          </a:p>
        </p:txBody>
      </p:sp>
      <p:pic>
        <p:nvPicPr>
          <p:cNvPr id="10" name="Picture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745" y="391807"/>
            <a:ext cx="1456055" cy="8585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372471-0862-42C6-83C6-B29D3D0E11D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9261" t="22101" r="13547" b="9154"/>
          <a:stretch/>
        </p:blipFill>
        <p:spPr>
          <a:xfrm>
            <a:off x="778179" y="48821"/>
            <a:ext cx="10635641" cy="6794189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E4673822-E159-4896-8953-84D4220F1FE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068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529"/>
    </mc:Choice>
    <mc:Fallback xmlns="">
      <p:transition spd="slow" advTm="2845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TIMING" val="|3|35.2|22.1|44.9|16|23.4|0.9|28.9|30.8|17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323</Words>
  <Application>Microsoft Office PowerPoint</Application>
  <PresentationFormat>Widescreen</PresentationFormat>
  <Paragraphs>47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GCSE Preparation Evening  Preparing for the History GCSE Examinations Mr Gerschler Head of History and Politics</vt:lpstr>
      <vt:lpstr>GCSE Preparation Evening  Preparing for the History GCSE Examinations</vt:lpstr>
    </vt:vector>
  </TitlesOfParts>
  <Company>Wellington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GCSE Preparation Evening  Preparing for the History GCSE Examinations</dc:title>
  <dc:creator>Andrew Gerschler</dc:creator>
  <cp:lastModifiedBy>Andrew Gerschler</cp:lastModifiedBy>
  <cp:revision>22</cp:revision>
  <dcterms:created xsi:type="dcterms:W3CDTF">2018-03-27T10:42:51Z</dcterms:created>
  <dcterms:modified xsi:type="dcterms:W3CDTF">2024-02-27T11:20:14Z</dcterms:modified>
</cp:coreProperties>
</file>