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664" r:id="rId2"/>
    <p:sldId id="673" r:id="rId3"/>
    <p:sldId id="674" r:id="rId4"/>
    <p:sldId id="671" r:id="rId5"/>
    <p:sldId id="672" r:id="rId6"/>
    <p:sldId id="299" r:id="rId7"/>
  </p:sldIdLst>
  <p:sldSz cx="9144000" cy="6858000" type="screen4x3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105" d="100"/>
          <a:sy n="105" d="100"/>
        </p:scale>
        <p:origin x="18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2675"/>
          </a:xfrm>
          <a:prstGeom prst="rect">
            <a:avLst/>
          </a:prstGeom>
        </p:spPr>
        <p:txBody>
          <a:bodyPr vert="horz" lIns="96610" tIns="48305" rIns="96610" bIns="4830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8" y="0"/>
            <a:ext cx="2985558" cy="502675"/>
          </a:xfrm>
          <a:prstGeom prst="rect">
            <a:avLst/>
          </a:prstGeom>
        </p:spPr>
        <p:txBody>
          <a:bodyPr vert="horz" lIns="96610" tIns="48305" rIns="96610" bIns="48305" rtlCol="0"/>
          <a:lstStyle>
            <a:lvl1pPr algn="r">
              <a:defRPr sz="1300"/>
            </a:lvl1pPr>
          </a:lstStyle>
          <a:p>
            <a:fld id="{1F2D0F47-E315-48B7-BB15-8421C3DA1AA9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6039"/>
            <a:ext cx="2985558" cy="502674"/>
          </a:xfrm>
          <a:prstGeom prst="rect">
            <a:avLst/>
          </a:prstGeom>
        </p:spPr>
        <p:txBody>
          <a:bodyPr vert="horz" lIns="96610" tIns="48305" rIns="96610" bIns="4830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8" y="9516039"/>
            <a:ext cx="2985558" cy="502674"/>
          </a:xfrm>
          <a:prstGeom prst="rect">
            <a:avLst/>
          </a:prstGeom>
        </p:spPr>
        <p:txBody>
          <a:bodyPr vert="horz" lIns="96610" tIns="48305" rIns="96610" bIns="48305" rtlCol="0" anchor="b"/>
          <a:lstStyle>
            <a:lvl1pPr algn="r">
              <a:defRPr sz="1300"/>
            </a:lvl1pPr>
          </a:lstStyle>
          <a:p>
            <a:fld id="{8E71BF37-AB82-4E94-BEB7-61A9B0EEF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820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969" cy="502024"/>
          </a:xfrm>
          <a:prstGeom prst="rect">
            <a:avLst/>
          </a:prstGeom>
        </p:spPr>
        <p:txBody>
          <a:bodyPr vert="horz" lIns="89181" tIns="44591" rIns="89181" bIns="4459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242" y="1"/>
            <a:ext cx="2985969" cy="502024"/>
          </a:xfrm>
          <a:prstGeom prst="rect">
            <a:avLst/>
          </a:prstGeom>
        </p:spPr>
        <p:txBody>
          <a:bodyPr vert="horz" lIns="89181" tIns="44591" rIns="89181" bIns="44591" rtlCol="0"/>
          <a:lstStyle>
            <a:lvl1pPr algn="r">
              <a:defRPr sz="1200"/>
            </a:lvl1pPr>
          </a:lstStyle>
          <a:p>
            <a:fld id="{15E4F9B6-A7DF-49F1-82D2-807DE24BB208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81" tIns="44591" rIns="89181" bIns="4459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359" y="4821293"/>
            <a:ext cx="5513032" cy="3944693"/>
          </a:xfrm>
          <a:prstGeom prst="rect">
            <a:avLst/>
          </a:prstGeom>
        </p:spPr>
        <p:txBody>
          <a:bodyPr vert="horz" lIns="89181" tIns="44591" rIns="89181" bIns="4459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6690"/>
            <a:ext cx="2985969" cy="502023"/>
          </a:xfrm>
          <a:prstGeom prst="rect">
            <a:avLst/>
          </a:prstGeom>
        </p:spPr>
        <p:txBody>
          <a:bodyPr vert="horz" lIns="89181" tIns="44591" rIns="89181" bIns="4459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242" y="9516690"/>
            <a:ext cx="2985969" cy="502023"/>
          </a:xfrm>
          <a:prstGeom prst="rect">
            <a:avLst/>
          </a:prstGeom>
        </p:spPr>
        <p:txBody>
          <a:bodyPr vert="horz" lIns="89181" tIns="44591" rIns="89181" bIns="44591" rtlCol="0" anchor="b"/>
          <a:lstStyle>
            <a:lvl1pPr algn="r">
              <a:defRPr sz="1200"/>
            </a:lvl1pPr>
          </a:lstStyle>
          <a:p>
            <a:fld id="{E484A3A7-46E6-4C8A-8E7D-0218290EF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781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AE08-E609-409F-AF20-B594CF5CDC2D}" type="datetimeFigureOut">
              <a:rPr lang="en-GB" smtClean="0"/>
              <a:pPr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F13F-FE1A-421B-8F68-9C0AE71038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13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AE08-E609-409F-AF20-B594CF5CDC2D}" type="datetimeFigureOut">
              <a:rPr lang="en-GB" smtClean="0"/>
              <a:pPr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F13F-FE1A-421B-8F68-9C0AE71038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0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AE08-E609-409F-AF20-B594CF5CDC2D}" type="datetimeFigureOut">
              <a:rPr lang="en-GB" smtClean="0"/>
              <a:pPr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F13F-FE1A-421B-8F68-9C0AE71038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62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AE08-E609-409F-AF20-B594CF5CDC2D}" type="datetimeFigureOut">
              <a:rPr lang="en-GB" smtClean="0"/>
              <a:pPr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F13F-FE1A-421B-8F68-9C0AE71038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14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AE08-E609-409F-AF20-B594CF5CDC2D}" type="datetimeFigureOut">
              <a:rPr lang="en-GB" smtClean="0"/>
              <a:pPr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F13F-FE1A-421B-8F68-9C0AE71038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8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AE08-E609-409F-AF20-B594CF5CDC2D}" type="datetimeFigureOut">
              <a:rPr lang="en-GB" smtClean="0"/>
              <a:pPr/>
              <a:t>05/03/2024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F13F-FE1A-421B-8F68-9C0AE71038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10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AE08-E609-409F-AF20-B594CF5CDC2D}" type="datetimeFigureOut">
              <a:rPr lang="en-GB" smtClean="0"/>
              <a:pPr/>
              <a:t>05/03/2024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F13F-FE1A-421B-8F68-9C0AE71038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17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AE08-E609-409F-AF20-B594CF5CDC2D}" type="datetimeFigureOut">
              <a:rPr lang="en-GB" smtClean="0"/>
              <a:pPr/>
              <a:t>05/03/2024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F13F-FE1A-421B-8F68-9C0AE71038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21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AE08-E609-409F-AF20-B594CF5CDC2D}" type="datetimeFigureOut">
              <a:rPr lang="en-GB" smtClean="0"/>
              <a:pPr/>
              <a:t>05/03/2024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F13F-FE1A-421B-8F68-9C0AE71038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09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AE08-E609-409F-AF20-B594CF5CDC2D}" type="datetimeFigureOut">
              <a:rPr lang="en-GB" smtClean="0"/>
              <a:pPr/>
              <a:t>05/03/2024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F13F-FE1A-421B-8F68-9C0AE71038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68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AE08-E609-409F-AF20-B594CF5CDC2D}" type="datetimeFigureOut">
              <a:rPr lang="en-GB" smtClean="0"/>
              <a:pPr/>
              <a:t>05/03/2024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F13F-FE1A-421B-8F68-9C0AE71038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28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DAE08-E609-409F-AF20-B594CF5CDC2D}" type="datetimeFigureOut">
              <a:rPr lang="en-GB" smtClean="0"/>
              <a:pPr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1F13F-FE1A-421B-8F68-9C0AE71038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7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necalearning.com/" TargetMode="External"/><Relationship Id="rId3" Type="http://schemas.openxmlformats.org/officeDocument/2006/relationships/audio" Target="../media/media3.m4a"/><Relationship Id="rId7" Type="http://schemas.openxmlformats.org/officeDocument/2006/relationships/image" Target="../media/image4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3.png"/><Relationship Id="rId5" Type="http://schemas.openxmlformats.org/officeDocument/2006/relationships/image" Target="../media/image1.emf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hyperlink" Target="https://www.bbc.com/bitesize/examspecs/zby2bd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4a"/><Relationship Id="rId7" Type="http://schemas.openxmlformats.org/officeDocument/2006/relationships/hyperlink" Target="http://www.youtube.com/" TargetMode="External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openxmlformats.org/officeDocument/2006/relationships/hyperlink" Target="http://www.gcsepod.com/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3.png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C72DF1E-AAE2-4985-AD0B-4F1015028EBB}"/>
              </a:ext>
            </a:extLst>
          </p:cNvPr>
          <p:cNvGrpSpPr/>
          <p:nvPr/>
        </p:nvGrpSpPr>
        <p:grpSpPr>
          <a:xfrm>
            <a:off x="-108520" y="-13520"/>
            <a:ext cx="9361040" cy="1295799"/>
            <a:chOff x="-108520" y="-13520"/>
            <a:chExt cx="9361040" cy="129579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AC199C1-F48B-4BD4-B22D-BF24B9424314}"/>
                </a:ext>
              </a:extLst>
            </p:cNvPr>
            <p:cNvSpPr/>
            <p:nvPr/>
          </p:nvSpPr>
          <p:spPr>
            <a:xfrm>
              <a:off x="-108520" y="0"/>
              <a:ext cx="9361040" cy="12687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78EC18D-F3C3-491B-9C55-45BF70AC599A}"/>
                </a:ext>
              </a:extLst>
            </p:cNvPr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504" y="116632"/>
              <a:ext cx="8964488" cy="115212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60FFE2-5FBB-4D14-9013-99A73E40F8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6074"/>
            <a:stretch/>
          </p:blipFill>
          <p:spPr>
            <a:xfrm>
              <a:off x="7591794" y="-13520"/>
              <a:ext cx="1552206" cy="129579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904BE42-8DF1-4D78-99FE-924D6D098C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89" r="74437" b="10690"/>
            <a:stretch/>
          </p:blipFill>
          <p:spPr>
            <a:xfrm>
              <a:off x="233264" y="38037"/>
              <a:ext cx="2758733" cy="123072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ECC4C8E-BEB3-470B-99A8-D127DA2A2F2E}"/>
              </a:ext>
            </a:extLst>
          </p:cNvPr>
          <p:cNvSpPr txBox="1"/>
          <p:nvPr/>
        </p:nvSpPr>
        <p:spPr>
          <a:xfrm>
            <a:off x="1475656" y="1844824"/>
            <a:ext cx="644760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GCSE Design &amp; Technology</a:t>
            </a:r>
          </a:p>
          <a:p>
            <a:pPr algn="ctr"/>
            <a:endParaRPr lang="en-GB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Examination Advice &amp; Revision Tips</a:t>
            </a:r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E8F5E3-1926-6748-1760-1BF492091B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2400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3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6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252" y="1289953"/>
            <a:ext cx="89289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EXAMINATION DATE 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Tuesday 18</a:t>
            </a:r>
            <a:r>
              <a:rPr lang="en-GB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June 2024</a:t>
            </a:r>
          </a:p>
          <a:p>
            <a:pPr lvl="1" algn="ctr"/>
            <a:endParaRPr lang="en-GB" sz="6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08520" y="-13520"/>
            <a:ext cx="9361040" cy="1295799"/>
            <a:chOff x="-108520" y="-13520"/>
            <a:chExt cx="9361040" cy="1295799"/>
          </a:xfrm>
        </p:grpSpPr>
        <p:sp>
          <p:nvSpPr>
            <p:cNvPr id="4" name="Rectangle 3"/>
            <p:cNvSpPr/>
            <p:nvPr/>
          </p:nvSpPr>
          <p:spPr>
            <a:xfrm>
              <a:off x="-108520" y="0"/>
              <a:ext cx="9361040" cy="12687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504" y="116632"/>
              <a:ext cx="8964488" cy="115212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/>
            <a:srcRect l="86074"/>
            <a:stretch/>
          </p:blipFill>
          <p:spPr>
            <a:xfrm>
              <a:off x="7591794" y="-13520"/>
              <a:ext cx="1552206" cy="12957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/>
            <a:srcRect l="2289" r="74437" b="10690"/>
            <a:stretch/>
          </p:blipFill>
          <p:spPr>
            <a:xfrm>
              <a:off x="233264" y="38037"/>
              <a:ext cx="2758733" cy="1230723"/>
            </a:xfrm>
            <a:prstGeom prst="rect">
              <a:avLst/>
            </a:prstGeom>
          </p:spPr>
        </p:pic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8DABB2F-C689-4AAC-A3F3-5AB9D03E7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393672"/>
              </p:ext>
            </p:extLst>
          </p:nvPr>
        </p:nvGraphicFramePr>
        <p:xfrm>
          <a:off x="647748" y="2132856"/>
          <a:ext cx="7884000" cy="4419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7884000">
                  <a:extLst>
                    <a:ext uri="{9D8B030D-6E8A-4147-A177-3AD203B41FA5}">
                      <a16:colId xmlns:a16="http://schemas.microsoft.com/office/drawing/2014/main" val="3596229339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marL="444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panose="020B0502020202020204" pitchFamily="34" charset="0"/>
                        </a:rPr>
                        <a:t>What's assessed</a:t>
                      </a:r>
                      <a:endParaRPr lang="en-GB" sz="1600" b="1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7429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224790" algn="l"/>
                        </a:tabLst>
                      </a:pPr>
                      <a:r>
                        <a:rPr lang="en-US" sz="1600" spc="-5" dirty="0">
                          <a:effectLst/>
                          <a:latin typeface="Century Gothic" panose="020B0502020202020204" pitchFamily="34" charset="0"/>
                        </a:rPr>
                        <a:t>Core technical</a:t>
                      </a:r>
                      <a:r>
                        <a:rPr lang="en-US" sz="1600" spc="-1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spc="-5" dirty="0">
                          <a:effectLst/>
                          <a:latin typeface="Century Gothic" panose="020B0502020202020204" pitchFamily="34" charset="0"/>
                        </a:rPr>
                        <a:t>principles</a:t>
                      </a:r>
                      <a:endParaRPr lang="en-GB" sz="1600" spc="-5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7429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224790" algn="l"/>
                        </a:tabLst>
                      </a:pPr>
                      <a:r>
                        <a:rPr lang="en-US" sz="1600" spc="-5" dirty="0">
                          <a:effectLst/>
                          <a:latin typeface="Century Gothic" panose="020B0502020202020204" pitchFamily="34" charset="0"/>
                        </a:rPr>
                        <a:t>Specialist technical principles</a:t>
                      </a:r>
                      <a:endParaRPr lang="en-GB" sz="1600" spc="-5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7429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224790" algn="l"/>
                        </a:tabLst>
                      </a:pPr>
                      <a:r>
                        <a:rPr lang="en-US" sz="1600" spc="-5" dirty="0">
                          <a:effectLst/>
                          <a:latin typeface="Century Gothic" panose="020B0502020202020204" pitchFamily="34" charset="0"/>
                        </a:rPr>
                        <a:t>Designing and making</a:t>
                      </a:r>
                      <a:r>
                        <a:rPr lang="en-US" sz="1600" spc="-15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spc="-5" dirty="0">
                          <a:effectLst/>
                          <a:latin typeface="Century Gothic" panose="020B0502020202020204" pitchFamily="34" charset="0"/>
                        </a:rPr>
                        <a:t>principles</a:t>
                      </a:r>
                      <a:endParaRPr lang="en-GB" sz="1600" spc="-5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97079107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444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panose="020B0502020202020204" pitchFamily="34" charset="0"/>
                        </a:rPr>
                        <a:t>How it's assessed</a:t>
                      </a:r>
                      <a:endParaRPr lang="en-GB" sz="1600" b="1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7429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224790" algn="l"/>
                        </a:tabLst>
                      </a:pPr>
                      <a:r>
                        <a:rPr lang="en-US" sz="1600" spc="-20" dirty="0">
                          <a:effectLst/>
                          <a:latin typeface="Century Gothic" panose="020B0502020202020204" pitchFamily="34" charset="0"/>
                        </a:rPr>
                        <a:t>Written exam: 2</a:t>
                      </a:r>
                      <a:r>
                        <a:rPr lang="en-US" sz="1600" spc="-15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spc="-20" dirty="0">
                          <a:effectLst/>
                          <a:latin typeface="Century Gothic" panose="020B0502020202020204" pitchFamily="34" charset="0"/>
                        </a:rPr>
                        <a:t>hours</a:t>
                      </a:r>
                      <a:endParaRPr lang="en-GB" sz="1600" spc="-2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7429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224790" algn="l"/>
                        </a:tabLst>
                      </a:pPr>
                      <a:r>
                        <a:rPr lang="en-US" sz="1600" spc="-20" dirty="0">
                          <a:effectLst/>
                          <a:latin typeface="Century Gothic" panose="020B0502020202020204" pitchFamily="34" charset="0"/>
                        </a:rPr>
                        <a:t>100</a:t>
                      </a:r>
                      <a:r>
                        <a:rPr lang="en-US" sz="1600" spc="-1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spc="-20" dirty="0">
                          <a:effectLst/>
                          <a:latin typeface="Century Gothic" panose="020B0502020202020204" pitchFamily="34" charset="0"/>
                        </a:rPr>
                        <a:t>marks</a:t>
                      </a:r>
                      <a:endParaRPr lang="en-GB" sz="1600" spc="-2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7429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224790" algn="l"/>
                        </a:tabLst>
                      </a:pPr>
                      <a:r>
                        <a:rPr lang="en-US" sz="1600" spc="-20" dirty="0">
                          <a:effectLst/>
                          <a:latin typeface="Century Gothic" panose="020B0502020202020204" pitchFamily="34" charset="0"/>
                        </a:rPr>
                        <a:t>50% of</a:t>
                      </a:r>
                      <a:r>
                        <a:rPr lang="en-US" sz="1600" spc="-15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spc="-20" dirty="0">
                          <a:effectLst/>
                          <a:latin typeface="Century Gothic" panose="020B0502020202020204" pitchFamily="34" charset="0"/>
                        </a:rPr>
                        <a:t>GCSE</a:t>
                      </a:r>
                      <a:endParaRPr lang="en-GB" sz="1600" spc="-2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80802718"/>
                  </a:ext>
                </a:extLst>
              </a:tr>
              <a:tr h="2179320">
                <a:tc>
                  <a:txBody>
                    <a:bodyPr/>
                    <a:lstStyle/>
                    <a:p>
                      <a:pPr marL="44450">
                        <a:spcBef>
                          <a:spcPts val="605"/>
                        </a:spcBef>
                      </a:pPr>
                      <a:r>
                        <a:rPr lang="en-US" sz="1600" b="1" dirty="0">
                          <a:effectLst/>
                          <a:latin typeface="Century Gothic" panose="020B0502020202020204" pitchFamily="34" charset="0"/>
                        </a:rPr>
                        <a:t>Questions</a:t>
                      </a:r>
                      <a:endParaRPr lang="en-GB" sz="1600" b="1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panose="020B0502020202020204" pitchFamily="34" charset="0"/>
                        </a:rPr>
                        <a:t>Section A – Core technical principles (20 marks)</a:t>
                      </a:r>
                      <a:endParaRPr lang="en-GB" sz="1600" b="1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44450" marR="5600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A mixture of multiple choice and short answer questions assessing a breadth of technical knowledge and understanding.</a:t>
                      </a:r>
                    </a:p>
                    <a:p>
                      <a:pPr marL="44450" marR="5600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panose="020B0502020202020204" pitchFamily="34" charset="0"/>
                        </a:rPr>
                        <a:t>Section B – Specialist technical principles (30 marks)</a:t>
                      </a:r>
                      <a:endParaRPr lang="en-GB" sz="1600" b="1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44450" marR="2959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Several short answer questions (2–5 marks) and one extended response to assess a more in-depth knowledge of technical principles.</a:t>
                      </a:r>
                    </a:p>
                    <a:p>
                      <a:pPr marL="44450" marR="2959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panose="020B0502020202020204" pitchFamily="34" charset="0"/>
                        </a:rPr>
                        <a:t>Section C – Designing and making principles (50 marks)</a:t>
                      </a:r>
                      <a:endParaRPr lang="en-GB" sz="1600" b="1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A mixture of short answer and extended response questions.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98285508"/>
                  </a:ext>
                </a:extLst>
              </a:tr>
            </a:tbl>
          </a:graphicData>
        </a:graphic>
      </p:graphicFrame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2A5F3F-730A-49D2-AD92-6E0BC7582F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906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51897" y="608604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334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1213572"/>
            <a:ext cx="8928992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100" b="1" dirty="0">
              <a:latin typeface="Century Gothic" panose="020B0502020202020204" pitchFamily="34" charset="0"/>
            </a:endParaRPr>
          </a:p>
          <a:p>
            <a:r>
              <a:rPr lang="en-GB" sz="2400" b="1" dirty="0">
                <a:latin typeface="Century Gothic" panose="020B0502020202020204" pitchFamily="34" charset="0"/>
              </a:rPr>
              <a:t>Section A – Core technical principles (20 marks)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A mixture of multiple choice and short answer questions assessing a breadth of technical knowledge and understanding.</a:t>
            </a:r>
          </a:p>
          <a:p>
            <a:endParaRPr lang="en-GB" sz="105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To maximise marks in this section read the questions carefully highlight keywords and always use the process of elimination for the multiple choice questions.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08520" y="-13520"/>
            <a:ext cx="9361040" cy="1295799"/>
            <a:chOff x="-108520" y="-13520"/>
            <a:chExt cx="9361040" cy="1295799"/>
          </a:xfrm>
        </p:grpSpPr>
        <p:sp>
          <p:nvSpPr>
            <p:cNvPr id="4" name="Rectangle 3"/>
            <p:cNvSpPr/>
            <p:nvPr/>
          </p:nvSpPr>
          <p:spPr>
            <a:xfrm>
              <a:off x="-108520" y="0"/>
              <a:ext cx="9361040" cy="12687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504" y="116632"/>
              <a:ext cx="8964488" cy="115212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/>
            <a:srcRect l="86074"/>
            <a:stretch/>
          </p:blipFill>
          <p:spPr>
            <a:xfrm>
              <a:off x="7591794" y="-13520"/>
              <a:ext cx="1552206" cy="12957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/>
            <a:srcRect l="2289" r="74437" b="10690"/>
            <a:stretch/>
          </p:blipFill>
          <p:spPr>
            <a:xfrm>
              <a:off x="233264" y="38037"/>
              <a:ext cx="2758733" cy="1230723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B32C83A-7BE6-4041-87C6-61BA571E38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76" t="8000" r="2551" b="12201"/>
          <a:stretch/>
        </p:blipFill>
        <p:spPr>
          <a:xfrm>
            <a:off x="5146528" y="3356992"/>
            <a:ext cx="3055700" cy="14247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D4F1B73-05CE-4153-BF2D-EF500CB49A17}"/>
              </a:ext>
            </a:extLst>
          </p:cNvPr>
          <p:cNvSpPr/>
          <p:nvPr/>
        </p:nvSpPr>
        <p:spPr>
          <a:xfrm>
            <a:off x="249984" y="3668090"/>
            <a:ext cx="475406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6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Useful online revision resources</a:t>
            </a:r>
          </a:p>
          <a:p>
            <a:endParaRPr lang="en-GB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GB" sz="1600" b="1" i="0" dirty="0">
                <a:solidFill>
                  <a:srgbClr val="006621"/>
                </a:solidFill>
                <a:effectLst/>
                <a:latin typeface="Century Gothic" panose="020B0502020202020204" pitchFamily="34" charset="0"/>
                <a:hlinkClick r:id="rId8"/>
              </a:rPr>
              <a:t>www.senecalearning.com</a:t>
            </a:r>
            <a:r>
              <a:rPr lang="en-GB" sz="1600" b="1" i="0" dirty="0">
                <a:solidFill>
                  <a:srgbClr val="00662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b="1" i="0" dirty="0">
                <a:effectLst/>
                <a:latin typeface="Century Gothic" panose="020B0502020202020204" pitchFamily="34" charset="0"/>
              </a:rPr>
              <a:t>an online revision platform where students can r</a:t>
            </a:r>
            <a:r>
              <a:rPr lang="en-GB" sz="1600" b="1" dirty="0">
                <a:latin typeface="Century Gothic" panose="020B0502020202020204" pitchFamily="34" charset="0"/>
              </a:rPr>
              <a:t>evise topics, complete tests and receive instant feedback.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600" b="1" dirty="0">
                <a:latin typeface="Century Gothic" panose="020B0502020202020204" pitchFamily="34" charset="0"/>
              </a:rPr>
              <a:t>GCSE Bitesize</a:t>
            </a:r>
          </a:p>
          <a:p>
            <a:r>
              <a:rPr lang="en-GB" sz="1600" b="1" dirty="0">
                <a:latin typeface="Century Gothic" panose="020B0502020202020204" pitchFamily="34" charset="0"/>
                <a:hlinkClick r:id="rId9"/>
              </a:rPr>
              <a:t>www.bbc.com/bitesize/examspecs/zby2bdm </a:t>
            </a:r>
            <a:r>
              <a:rPr lang="en-GB" sz="1600" b="1" dirty="0">
                <a:latin typeface="Century Gothic" panose="020B0502020202020204" pitchFamily="34" charset="0"/>
              </a:rPr>
              <a:t>revise a topic watch the video’s and complete the tests.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  <a:p>
            <a:r>
              <a:rPr lang="en-GB" b="1" dirty="0">
                <a:latin typeface="Century Gothic" panose="020B0502020202020204" pitchFamily="34" charset="0"/>
              </a:rPr>
              <a:t> </a:t>
            </a:r>
            <a:endParaRPr lang="en-GB" dirty="0"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endParaRPr lang="en-GB" sz="2200" b="1" dirty="0">
              <a:latin typeface="Century Gothic" panose="020B0502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E39FFE6-4828-4DB5-BB67-470ACE5D48F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063" t="12201" r="21650" b="5200"/>
          <a:stretch/>
        </p:blipFill>
        <p:spPr>
          <a:xfrm>
            <a:off x="5597860" y="4879020"/>
            <a:ext cx="2304256" cy="1868835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2FF004-27EB-492D-ACDB-6C922C3B554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84416" y="6131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190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1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000" y="1380896"/>
            <a:ext cx="892899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000" dirty="0">
              <a:latin typeface="Century Gothic" panose="020B0502020202020204" pitchFamily="34" charset="0"/>
            </a:endParaRPr>
          </a:p>
          <a:p>
            <a:r>
              <a:rPr lang="en-GB" sz="2400" b="1" dirty="0">
                <a:latin typeface="Century Gothic" panose="020B0502020202020204" pitchFamily="34" charset="0"/>
              </a:rPr>
              <a:t>Section B – Specialist technical principles (30 marks)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This section assesses knowledge of their specialist area of study this is either Product Design or Textiles.  It is important that questions are selected on the materials they have studied!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Several short answer questions (2–5 marks) with one extended response (8 marks) to assess a more in-depth knowledge of their understanding of the specialist area.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TIP:</a:t>
            </a:r>
            <a:r>
              <a:rPr lang="en-GB" sz="2000" dirty="0">
                <a:latin typeface="Century Gothic" panose="020B0502020202020204" pitchFamily="34" charset="0"/>
              </a:rPr>
              <a:t> Reponses to short answer questions should </a:t>
            </a:r>
            <a:r>
              <a:rPr lang="en-GB" sz="2000" b="1" dirty="0">
                <a:latin typeface="Century Gothic" panose="020B0502020202020204" pitchFamily="34" charset="0"/>
              </a:rPr>
              <a:t>NOT</a:t>
            </a:r>
            <a:r>
              <a:rPr lang="en-GB" sz="2000" dirty="0">
                <a:latin typeface="Century Gothic" panose="020B0502020202020204" pitchFamily="34" charset="0"/>
              </a:rPr>
              <a:t> include vague words or responses it is important to justify answers e.g. </a:t>
            </a:r>
            <a:r>
              <a:rPr lang="en-GB" sz="2000" i="1" dirty="0">
                <a:latin typeface="Century Gothic" panose="020B0502020202020204" pitchFamily="34" charset="0"/>
              </a:rPr>
              <a:t>this material is strong and durable because…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endParaRPr lang="en-GB" sz="2000" dirty="0">
              <a:latin typeface="Century Gothic" panose="020B0502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08520" y="-13520"/>
            <a:ext cx="9361040" cy="1295799"/>
            <a:chOff x="-108520" y="-13520"/>
            <a:chExt cx="9361040" cy="1295799"/>
          </a:xfrm>
        </p:grpSpPr>
        <p:sp>
          <p:nvSpPr>
            <p:cNvPr id="4" name="Rectangle 3"/>
            <p:cNvSpPr/>
            <p:nvPr/>
          </p:nvSpPr>
          <p:spPr>
            <a:xfrm>
              <a:off x="-108520" y="0"/>
              <a:ext cx="9361040" cy="12687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504" y="116632"/>
              <a:ext cx="8964488" cy="115212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/>
            <a:srcRect l="86074"/>
            <a:stretch/>
          </p:blipFill>
          <p:spPr>
            <a:xfrm>
              <a:off x="7591794" y="-13520"/>
              <a:ext cx="1552206" cy="12957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/>
            <a:srcRect l="2289" r="74437" b="10690"/>
            <a:stretch/>
          </p:blipFill>
          <p:spPr>
            <a:xfrm>
              <a:off x="233264" y="38037"/>
              <a:ext cx="2758733" cy="1230723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3E18B17-D20C-489C-A6BC-25A0B52E8244}"/>
              </a:ext>
            </a:extLst>
          </p:cNvPr>
          <p:cNvSpPr/>
          <p:nvPr/>
        </p:nvSpPr>
        <p:spPr>
          <a:xfrm>
            <a:off x="107504" y="5171707"/>
            <a:ext cx="903649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6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Useful online revision resources</a:t>
            </a:r>
          </a:p>
          <a:p>
            <a:r>
              <a:rPr lang="en-GB" sz="1600" b="1" dirty="0">
                <a:latin typeface="Century Gothic" panose="020B0502020202020204" pitchFamily="34" charset="0"/>
                <a:hlinkClick r:id="rId7"/>
              </a:rPr>
              <a:t>www.youtube.com</a:t>
            </a:r>
            <a:r>
              <a:rPr lang="en-GB" sz="1600" b="1" dirty="0">
                <a:latin typeface="Century Gothic" panose="020B0502020202020204" pitchFamily="34" charset="0"/>
              </a:rPr>
              <a:t> watching videos on specific manufacturing equipment, tools, techniques and processes to consolidate knowledge and understanding related to their specialist area of study (Product Design or Textiles).</a:t>
            </a:r>
            <a:endParaRPr lang="en-GB" sz="1600" dirty="0">
              <a:latin typeface="Century Gothic" panose="020B0502020202020204" pitchFamily="34" charset="0"/>
            </a:endParaRPr>
          </a:p>
          <a:p>
            <a:endParaRPr lang="en-GB" sz="2200" b="1" dirty="0">
              <a:latin typeface="Century Gothic" panose="020B0502020202020204" pitchFamily="34" charset="0"/>
            </a:endParaRPr>
          </a:p>
          <a:p>
            <a:endParaRPr lang="en-GB" sz="2200" b="1" dirty="0">
              <a:latin typeface="Century Gothic" panose="020B0502020202020204" pitchFamily="34" charset="0"/>
            </a:endParaRPr>
          </a:p>
        </p:txBody>
      </p:sp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251FE5-D188-4C5E-B12B-D2AF41DD5BE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6416" y="608009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356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208" y="1398699"/>
            <a:ext cx="89289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000" dirty="0">
              <a:latin typeface="Century Gothic" panose="020B0502020202020204" pitchFamily="34" charset="0"/>
            </a:endParaRPr>
          </a:p>
          <a:p>
            <a:r>
              <a:rPr lang="en-GB" sz="2400" b="1" dirty="0">
                <a:latin typeface="Century Gothic" panose="020B0502020202020204" pitchFamily="34" charset="0"/>
              </a:rPr>
              <a:t>Section C – Designing and making principles (50 marks)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A mixture of short answer and extended response questions (3 to 8 marks).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These questions focus on the investigation, mathematical data, the work of others, design strategies, communication of design ideas, prototype development, material management, specialist manufacturing &amp; processing techniques.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TIPS: </a:t>
            </a:r>
            <a:r>
              <a:rPr lang="en-GB" sz="2000" dirty="0">
                <a:latin typeface="Century Gothic" panose="020B0502020202020204" pitchFamily="34" charset="0"/>
              </a:rPr>
              <a:t>Knowledge of key words and terms are important in the section.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Planning extended answer questions is important as this will keep  answer focussed and included relevant points.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08520" y="-13520"/>
            <a:ext cx="9361040" cy="1295799"/>
            <a:chOff x="-108520" y="-13520"/>
            <a:chExt cx="9361040" cy="1295799"/>
          </a:xfrm>
        </p:grpSpPr>
        <p:sp>
          <p:nvSpPr>
            <p:cNvPr id="4" name="Rectangle 3"/>
            <p:cNvSpPr/>
            <p:nvPr/>
          </p:nvSpPr>
          <p:spPr>
            <a:xfrm>
              <a:off x="-108520" y="0"/>
              <a:ext cx="9361040" cy="12687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504" y="116632"/>
              <a:ext cx="8964488" cy="115212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/>
            <a:srcRect l="86074"/>
            <a:stretch/>
          </p:blipFill>
          <p:spPr>
            <a:xfrm>
              <a:off x="7591794" y="-13520"/>
              <a:ext cx="1552206" cy="12957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/>
            <a:srcRect l="2289" r="74437" b="10690"/>
            <a:stretch/>
          </p:blipFill>
          <p:spPr>
            <a:xfrm>
              <a:off x="233264" y="38037"/>
              <a:ext cx="2758733" cy="1230723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87181D1-79AA-41DE-9659-801C087C6096}"/>
              </a:ext>
            </a:extLst>
          </p:cNvPr>
          <p:cNvSpPr/>
          <p:nvPr/>
        </p:nvSpPr>
        <p:spPr>
          <a:xfrm>
            <a:off x="222808" y="5229200"/>
            <a:ext cx="903649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6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Useful online revision resources</a:t>
            </a:r>
          </a:p>
          <a:p>
            <a:endParaRPr lang="en-GB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GB" sz="1600" b="1" dirty="0" err="1">
                <a:latin typeface="Century Gothic" panose="020B0502020202020204" pitchFamily="34" charset="0"/>
              </a:rPr>
              <a:t>GCSEPod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b="1" dirty="0">
                <a:latin typeface="Century Gothic" panose="020B0502020202020204" pitchFamily="34" charset="0"/>
                <a:hlinkClick r:id="rId7"/>
              </a:rPr>
              <a:t>www.gcsepod.com</a:t>
            </a:r>
            <a:r>
              <a:rPr lang="en-GB" sz="1600" b="1" dirty="0">
                <a:latin typeface="Century Gothic" panose="020B0502020202020204" pitchFamily="34" charset="0"/>
              </a:rPr>
              <a:t> watch or download the podcasts which will help identify key facts &amp; images to reinforce learning.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latin typeface="Century Gothic" panose="020B0502020202020204" pitchFamily="34" charset="0"/>
            </a:endParaRPr>
          </a:p>
          <a:p>
            <a:r>
              <a:rPr lang="en-GB" sz="2200" b="1" dirty="0">
                <a:latin typeface="Century Gothic" panose="020B0502020202020204" pitchFamily="34" charset="0"/>
              </a:rPr>
              <a:t> </a:t>
            </a:r>
            <a:endParaRPr lang="en-GB" sz="2200" dirty="0">
              <a:latin typeface="Century Gothic" panose="020B0502020202020204" pitchFamily="34" charset="0"/>
            </a:endParaRPr>
          </a:p>
          <a:p>
            <a:endParaRPr lang="en-GB" sz="2200" b="1" dirty="0">
              <a:latin typeface="Century Gothic" panose="020B0502020202020204" pitchFamily="34" charset="0"/>
            </a:endParaRPr>
          </a:p>
          <a:p>
            <a:endParaRPr lang="en-GB" sz="2200" b="1" dirty="0">
              <a:latin typeface="Century Gothic" panose="020B0502020202020204" pitchFamily="34" charset="0"/>
            </a:endParaRPr>
          </a:p>
        </p:txBody>
      </p:sp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7689D4-D3D0-4BE1-A044-BA0C33EC4C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6484.897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63097" y="609666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263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8520" y="0"/>
            <a:ext cx="9361040" cy="12687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16632"/>
            <a:ext cx="8964488" cy="11521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6946" y="1892802"/>
            <a:ext cx="8830108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50" dirty="0">
                <a:latin typeface="Century Gothic" panose="020B0502020202020204" pitchFamily="34" charset="0"/>
              </a:rPr>
              <a:t>Re-reading lesson notes to clarify knowledge &amp; understanding of what has been taught in lessons.  </a:t>
            </a:r>
            <a:r>
              <a:rPr lang="en-GB" sz="1950" dirty="0">
                <a:solidFill>
                  <a:srgbClr val="000000"/>
                </a:solidFill>
                <a:latin typeface="Century Gothic" panose="020B0502020202020204" pitchFamily="34" charset="0"/>
              </a:rPr>
              <a:t>This must be </a:t>
            </a:r>
            <a:r>
              <a:rPr lang="en-GB" sz="1950" dirty="0">
                <a:latin typeface="Century Gothic" panose="020B0502020202020204" pitchFamily="34" charset="0"/>
              </a:rPr>
              <a:t>done after each lesson to identify gaps in their knowledge.  And anything they don’t understand, ask their subject teacher to revisit in lessons!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50" dirty="0">
                <a:latin typeface="Century Gothic" panose="020B0502020202020204" pitchFamily="34" charset="0"/>
              </a:rPr>
              <a:t>Glossary of key words and terms is vital, revise the meanings is also useful for Section B &amp; C questions.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50" dirty="0">
                <a:latin typeface="Century Gothic" panose="020B0502020202020204" pitchFamily="34" charset="0"/>
              </a:rPr>
              <a:t>Revision guides, these are graphic knowledge organisers these have been created by subject teachers. Read through the topics highlight the key information.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50" dirty="0">
                <a:latin typeface="Century Gothic" panose="020B0502020202020204" pitchFamily="34" charset="0"/>
              </a:rPr>
              <a:t>RAG rating their knowledge of topics for each section of the exam – evaluating what they know and what areas they need to focus their revision!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50" dirty="0">
                <a:latin typeface="Century Gothic" panose="020B0502020202020204" pitchFamily="34" charset="0"/>
              </a:rPr>
              <a:t>Complete past papers, practise exam technique including timed conditions.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latin typeface="Century Gothic" panose="020B0502020202020204" pitchFamily="34" charset="0"/>
            </a:endParaRPr>
          </a:p>
          <a:p>
            <a:r>
              <a:rPr lang="en-GB" sz="2200" b="1" dirty="0">
                <a:latin typeface="Century Gothic" panose="020B0502020202020204" pitchFamily="34" charset="0"/>
              </a:rPr>
              <a:t> </a:t>
            </a:r>
            <a:endParaRPr lang="en-GB" sz="2200" dirty="0">
              <a:latin typeface="Century Gothic" panose="020B0502020202020204" pitchFamily="34" charset="0"/>
            </a:endParaRPr>
          </a:p>
          <a:p>
            <a:endParaRPr lang="en-GB" sz="2200" b="1" dirty="0">
              <a:latin typeface="Century Gothic" panose="020B0502020202020204" pitchFamily="34" charset="0"/>
            </a:endParaRPr>
          </a:p>
          <a:p>
            <a:endParaRPr lang="en-GB" sz="2200" b="1" dirty="0">
              <a:latin typeface="Century Gothic" panose="020B0502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08520" y="-13520"/>
            <a:ext cx="9361040" cy="1295799"/>
            <a:chOff x="-108520" y="-13520"/>
            <a:chExt cx="9361040" cy="1295799"/>
          </a:xfrm>
        </p:grpSpPr>
        <p:sp>
          <p:nvSpPr>
            <p:cNvPr id="6" name="Rectangle 5"/>
            <p:cNvSpPr/>
            <p:nvPr/>
          </p:nvSpPr>
          <p:spPr>
            <a:xfrm>
              <a:off x="-108520" y="0"/>
              <a:ext cx="9361040" cy="12687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504" y="116632"/>
              <a:ext cx="8964488" cy="115212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/>
            <a:srcRect l="86074"/>
            <a:stretch/>
          </p:blipFill>
          <p:spPr>
            <a:xfrm>
              <a:off x="7591794" y="-13520"/>
              <a:ext cx="1552206" cy="12957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/>
            <a:srcRect l="2289" r="74437" b="10690"/>
            <a:stretch/>
          </p:blipFill>
          <p:spPr>
            <a:xfrm>
              <a:off x="233264" y="38037"/>
              <a:ext cx="2758733" cy="1230723"/>
            </a:xfrm>
            <a:prstGeom prst="rect">
              <a:avLst/>
            </a:prstGeom>
          </p:spPr>
        </p:pic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0" y="1308027"/>
            <a:ext cx="9144000" cy="5847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>
                    <a:lumMod val="100000"/>
                    <a:lumOff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/>
            <a:r>
              <a:rPr lang="en-GB" sz="3200" b="1" kern="1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GENERAL REVISION TIPS</a:t>
            </a:r>
            <a:endParaRPr lang="en-GB" sz="1400" kern="1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0B4246-F380-46C7-945D-901E6B429ED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51127" y="60212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665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6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2695</TotalTime>
  <Words>624</Words>
  <Application>Microsoft Office PowerPoint</Application>
  <PresentationFormat>On-screen Show (4:3)</PresentationFormat>
  <Paragraphs>78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Wellington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Booth</dc:creator>
  <cp:lastModifiedBy>michaela booth</cp:lastModifiedBy>
  <cp:revision>85</cp:revision>
  <cp:lastPrinted>2022-03-22T17:52:39Z</cp:lastPrinted>
  <dcterms:created xsi:type="dcterms:W3CDTF">2014-01-09T11:29:11Z</dcterms:created>
  <dcterms:modified xsi:type="dcterms:W3CDTF">2024-03-05T17:04:34Z</dcterms:modified>
</cp:coreProperties>
</file>