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68"/>
    <a:srgbClr val="97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33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6996-E98F-46A7-BDE4-64320F9F0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B8BDE-1438-461A-84D6-6B5292F21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34BC7-1740-47A0-8DB6-B18A6474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9D1B8-2783-4EE7-9DB7-633D6EB5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84AEB-6D59-49A4-A457-6741F54E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26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279E-07C6-4A54-B215-A6E4FCCE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31D96-8CFD-4D2C-8A47-6998D2638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CBAB6-49E4-4C5D-933A-173C4D07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587A4-B3AF-4896-8F20-787AFC68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E4227-C691-4769-8C14-84011F46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E1C463-3849-49C4-9DF2-9C55F7EB1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C8A-290C-4208-9D1C-A0228C001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C3F6D-00D9-4A01-8CBA-A4B20378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40F5C-FE3C-4AFF-AAD7-FF0EA0DA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D8183-434C-45AF-A6CE-0AB22E93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05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7427-AA83-4E3F-B3CE-9327AF73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D73C-9BD9-4F8E-B08B-F1687D2A6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51F2B-01BD-4A39-8BBB-86E03452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78EDC-D16E-4243-8C78-EDECF760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FC46E-E147-42BC-9753-D1F9FD61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8B9B-EB7C-4106-A923-BDD0B73A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2A39-C4C5-4ABB-B443-9613818FE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8865C-10DD-4873-9FA5-7B26EF6B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A0BB-B573-4986-A27E-A317FF83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31CEC-1576-47B4-80DE-01AB682B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3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04E7-B52E-4503-86A0-781B3B80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DBC7-C5DF-4C6E-88B6-4AEDBB302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DE34D-F39D-4DD3-BEDD-FC96BADD6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BA830-5795-4033-BCB1-EF03647E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B169-F5CF-4721-8634-3757BCBF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0F617-0D33-4F64-A88F-649FB2B1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5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4EF6-7B3C-443D-BAE1-98157CF2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7F316-1C8C-40BF-A8A9-8426219F0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28482-4064-480E-A5CA-0EEDDF8DE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9D257-8685-4588-8768-92FABBC96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2A8CB-CA37-4346-9ABA-CC34E115A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6A8BD-8080-479E-9FB1-01106C03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2CB82-FD67-4DC9-978D-B043AFBD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30E7F-5C7A-416C-9ACA-D3751E38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1742-545B-479F-85FA-261117B4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6489A-648A-4E38-BEB1-52736EF3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1C1EE-32F1-412C-854C-6D34C110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D3C1D-3D15-414B-BE7B-83514DF7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1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C784C-0B24-408E-AC2B-90E57BC2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F6AA-F6DD-47EF-8F2D-2E5F8777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D8C94-8C0E-4FE8-8A84-5985A01E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26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9915-8662-479C-959B-C048D0B2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670D0-BF3D-4D75-8EF4-FBD34F43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4DD9E-3F89-46A5-909F-55F7F320C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CECCB-6EAE-4E74-AEFE-A75F9552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8D309-8936-4B5D-9435-43C70113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3404E-89E0-4FAA-B595-313CC99E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7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889C-5878-481C-BB0D-09BEB8A1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B03DD-E9C6-4514-8CE0-798157A80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C383-D411-46C4-A0E9-BA8FBF4BF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4DBA9-7338-4EE8-B127-4B324EE2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0AE0A-8E4D-487A-8572-2DDFA4AA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20768-7B12-49B3-89AC-AF2A6714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4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88A74-06AC-4C84-9CEC-95AFF369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9CA78-80FA-4C2C-8EB0-2F60938ED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145D-12F7-48F8-BFD0-FA66FBC91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B7C5-86FD-4D7B-839E-00C8B9A4679E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F8B53-24B8-4647-AB54-52B9A82E3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86194-541F-4DCC-A4AD-6CA7A192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AF378-7C47-4DCF-8C0B-F5CE0CEE4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6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C9478-03CE-420A-98CB-F6E75325EA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75EAE-C222-40B8-99A7-EF86C49C99C7}"/>
              </a:ext>
            </a:extLst>
          </p:cNvPr>
          <p:cNvSpPr txBox="1"/>
          <p:nvPr/>
        </p:nvSpPr>
        <p:spPr>
          <a:xfrm>
            <a:off x="140045" y="0"/>
            <a:ext cx="74090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GCSE Art, Craft &amp; Design</a:t>
            </a:r>
          </a:p>
          <a:p>
            <a:endParaRPr lang="en-GB" sz="600" dirty="0">
              <a:solidFill>
                <a:schemeClr val="bg1"/>
              </a:solidFill>
            </a:endParaRPr>
          </a:p>
          <a:p>
            <a:endParaRPr lang="en-GB" sz="900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Exam dates </a:t>
            </a:r>
            <a:r>
              <a:rPr lang="en-GB" sz="3200" b="1" u="sng" dirty="0">
                <a:solidFill>
                  <a:schemeClr val="bg1"/>
                </a:solidFill>
              </a:rPr>
              <a:t>Thursday 20</a:t>
            </a:r>
            <a:r>
              <a:rPr lang="en-GB" sz="3200" b="1" u="sng" baseline="30000" dirty="0">
                <a:solidFill>
                  <a:schemeClr val="bg1"/>
                </a:solidFill>
              </a:rPr>
              <a:t>th</a:t>
            </a:r>
            <a:r>
              <a:rPr lang="en-GB" sz="3200" b="1" u="sng" dirty="0">
                <a:solidFill>
                  <a:schemeClr val="bg1"/>
                </a:solidFill>
              </a:rPr>
              <a:t> April 2023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                      </a:t>
            </a:r>
            <a:r>
              <a:rPr lang="en-GB" sz="3200" b="1" u="sng" dirty="0">
                <a:solidFill>
                  <a:schemeClr val="bg1"/>
                </a:solidFill>
              </a:rPr>
              <a:t>Friday 21</a:t>
            </a:r>
            <a:r>
              <a:rPr lang="en-GB" sz="3200" b="1" u="sng" baseline="30000" dirty="0">
                <a:solidFill>
                  <a:schemeClr val="bg1"/>
                </a:solidFill>
              </a:rPr>
              <a:t>st</a:t>
            </a:r>
            <a:r>
              <a:rPr lang="en-GB" sz="3200" b="1" u="sng" dirty="0">
                <a:solidFill>
                  <a:schemeClr val="bg1"/>
                </a:solidFill>
              </a:rPr>
              <a:t> April 2023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Exam paper released and issued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endParaRPr lang="en-GB" sz="5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Students will have selected a question to respond to – we have created a series Pinterest (@</a:t>
            </a:r>
            <a:r>
              <a:rPr lang="en-GB" sz="2000" dirty="0" err="1">
                <a:solidFill>
                  <a:schemeClr val="bg1"/>
                </a:solidFill>
              </a:rPr>
              <a:t>wellingtonschoolart</a:t>
            </a:r>
            <a:r>
              <a:rPr lang="en-GB" sz="2000" dirty="0">
                <a:solidFill>
                  <a:schemeClr val="bg1"/>
                </a:solidFill>
              </a:rPr>
              <a:t>) boards to support their choices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Preparatory work will address  the Assessment objectives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7434C-C2E5-44C1-9737-821751DC2931}"/>
              </a:ext>
            </a:extLst>
          </p:cNvPr>
          <p:cNvSpPr txBox="1"/>
          <p:nvPr/>
        </p:nvSpPr>
        <p:spPr>
          <a:xfrm>
            <a:off x="6697360" y="3708708"/>
            <a:ext cx="5354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AO1</a:t>
            </a:r>
            <a:r>
              <a:rPr lang="en-GB" sz="1600" dirty="0">
                <a:solidFill>
                  <a:schemeClr val="bg1"/>
                </a:solidFill>
              </a:rPr>
              <a:t>: Develop ideas through investigations, demonstrating critical understanding of sources.</a:t>
            </a:r>
          </a:p>
          <a:p>
            <a:endParaRPr lang="en-GB" sz="700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AO2</a:t>
            </a:r>
            <a:r>
              <a:rPr lang="en-GB" sz="1600" dirty="0">
                <a:solidFill>
                  <a:schemeClr val="bg1"/>
                </a:solidFill>
              </a:rPr>
              <a:t>: Refine work by exploring ideas, selecting and experimenting with appropriate media, materials, techniques and processes.</a:t>
            </a:r>
          </a:p>
          <a:p>
            <a:endParaRPr lang="en-GB" sz="600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AO3</a:t>
            </a:r>
            <a:r>
              <a:rPr lang="en-GB" sz="1600" dirty="0">
                <a:solidFill>
                  <a:schemeClr val="bg1"/>
                </a:solidFill>
              </a:rPr>
              <a:t>: Record ideas, observations and insights relevant to intentions as work progresses.</a:t>
            </a:r>
          </a:p>
          <a:p>
            <a:endParaRPr lang="en-GB" sz="700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AO4</a:t>
            </a:r>
            <a:r>
              <a:rPr lang="en-GB" sz="1600" dirty="0">
                <a:solidFill>
                  <a:schemeClr val="bg1"/>
                </a:solidFill>
              </a:rPr>
              <a:t>: Present a personal and meaningful response that realises intentions and demonstrates understanding of visual language.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C87F18-38BF-428F-A4AE-F206CC3E391D}"/>
              </a:ext>
            </a:extLst>
          </p:cNvPr>
          <p:cNvCxnSpPr/>
          <p:nvPr/>
        </p:nvCxnSpPr>
        <p:spPr>
          <a:xfrm>
            <a:off x="6234990" y="3896596"/>
            <a:ext cx="37894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C0EE17B-35F2-4646-95F3-0DE873A3A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3" t="17237" r="17601"/>
          <a:stretch/>
        </p:blipFill>
        <p:spPr>
          <a:xfrm>
            <a:off x="8016330" y="202458"/>
            <a:ext cx="3918995" cy="277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2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C9478-03CE-420A-98CB-F6E75325EA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75EAE-C222-40B8-99A7-EF86C49C99C7}"/>
              </a:ext>
            </a:extLst>
          </p:cNvPr>
          <p:cNvSpPr txBox="1"/>
          <p:nvPr/>
        </p:nvSpPr>
        <p:spPr>
          <a:xfrm>
            <a:off x="313951" y="100864"/>
            <a:ext cx="4842835" cy="707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We have advised students to work to their strengths in their question choice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Guidance and support is provided for the students to meet the outlined criteria and help manage their time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All directed tasks address the Assessment Objectives – as classwork, mock exam or homework</a:t>
            </a:r>
          </a:p>
          <a:p>
            <a:endParaRPr lang="en-GB" sz="105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Time is available to complete work in the department at lunch or after school, students should check with staff for availability 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There will be some Easter school sessions available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29D4B-0E92-4772-864C-4252688B1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12" t="19880" r="35507" b="8409"/>
          <a:stretch/>
        </p:blipFill>
        <p:spPr>
          <a:xfrm>
            <a:off x="5659221" y="156518"/>
            <a:ext cx="3015172" cy="4255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2061D-2ACA-4140-BC7D-EF141F12D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77" t="19880" r="35709" b="9129"/>
          <a:stretch/>
        </p:blipFill>
        <p:spPr>
          <a:xfrm>
            <a:off x="8839465" y="2411836"/>
            <a:ext cx="3038584" cy="4255455"/>
          </a:xfrm>
          <a:prstGeom prst="rect">
            <a:avLst/>
          </a:prstGeom>
        </p:spPr>
      </p:pic>
      <p:sp>
        <p:nvSpPr>
          <p:cNvPr id="9" name="Star: 32 Points 8">
            <a:extLst>
              <a:ext uri="{FF2B5EF4-FFF2-40B4-BE49-F238E27FC236}">
                <a16:creationId xmlns:a16="http://schemas.microsoft.com/office/drawing/2014/main" id="{53D0985C-21DD-40B7-9B17-699D3F0C0BC5}"/>
              </a:ext>
            </a:extLst>
          </p:cNvPr>
          <p:cNvSpPr/>
          <p:nvPr/>
        </p:nvSpPr>
        <p:spPr>
          <a:xfrm>
            <a:off x="8360441" y="190709"/>
            <a:ext cx="2739949" cy="2382101"/>
          </a:xfrm>
          <a:prstGeom prst="star32">
            <a:avLst/>
          </a:prstGeom>
          <a:solidFill>
            <a:srgbClr val="97D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4568"/>
                </a:solidFill>
              </a:rPr>
              <a:t>Please follow the guidance &amp; use the support provided</a:t>
            </a:r>
          </a:p>
        </p:txBody>
      </p:sp>
    </p:spTree>
    <p:extLst>
      <p:ext uri="{BB962C8B-B14F-4D97-AF65-F5344CB8AC3E}">
        <p14:creationId xmlns:p14="http://schemas.microsoft.com/office/powerpoint/2010/main" val="329922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C9478-03CE-420A-98CB-F6E75325EA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06D78-DFE9-40A5-90BA-CC296BA58FB0}"/>
              </a:ext>
            </a:extLst>
          </p:cNvPr>
          <p:cNvSpPr txBox="1"/>
          <p:nvPr/>
        </p:nvSpPr>
        <p:spPr>
          <a:xfrm>
            <a:off x="282053" y="132761"/>
            <a:ext cx="4896002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Prior to the exam, the student will have completed their designs so they are going into the exam knowing what to do/create/make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There will be a planning sheet for use of time in the exam – 5 hours each day – students do get their break and lunchtime!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All preparatory work needs to be in school prior to starting the exam, it cannot be accepted after the exam has started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Students need to sign a coursework and exam declaration form, that will be issued by staff. It is exam regulations to do so and a grade cannot be awarded without this 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Once the exam is complete, students will have 1-2 lessons to do organisation of folders/housekeeping and then class time will be used for revision for other subjects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i.pinimg.com/564x/0c/9d/8a/0c9d8ad9edc9d97ce82e2c7fe884e2b7.jpg">
            <a:extLst>
              <a:ext uri="{FF2B5EF4-FFF2-40B4-BE49-F238E27FC236}">
                <a16:creationId xmlns:a16="http://schemas.microsoft.com/office/drawing/2014/main" id="{A8BE357C-3810-4E87-8A88-A54DF2FDB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33"/>
          <a:stretch/>
        </p:blipFill>
        <p:spPr bwMode="auto">
          <a:xfrm>
            <a:off x="6238211" y="572829"/>
            <a:ext cx="5372100" cy="490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45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345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Grey</dc:creator>
  <cp:lastModifiedBy>Carolyn Grey</cp:lastModifiedBy>
  <cp:revision>6</cp:revision>
  <dcterms:created xsi:type="dcterms:W3CDTF">2023-01-18T08:45:33Z</dcterms:created>
  <dcterms:modified xsi:type="dcterms:W3CDTF">2023-01-18T09:37:40Z</dcterms:modified>
</cp:coreProperties>
</file>