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70" r:id="rId2"/>
    <p:sldId id="266" r:id="rId3"/>
    <p:sldId id="269" r:id="rId4"/>
    <p:sldId id="268" r:id="rId5"/>
  </p:sldIdLst>
  <p:sldSz cx="12192000" cy="16256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3" autoAdjust="0"/>
    <p:restoredTop sz="93907" autoAdjust="0"/>
  </p:normalViewPr>
  <p:slideViewPr>
    <p:cSldViewPr snapToGrid="0" snapToObjects="1">
      <p:cViewPr varScale="1">
        <p:scale>
          <a:sx n="49" d="100"/>
          <a:sy n="49" d="100"/>
        </p:scale>
        <p:origin x="28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279D7-BE03-4811-B0F8-DF4F1570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7A1F9-7760-4463-AE00-D5512E23E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52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C1590CB-EADB-4AD1-A8BC-B3908BD1372A}"/>
              </a:ext>
            </a:extLst>
          </p:cNvPr>
          <p:cNvSpPr/>
          <p:nvPr/>
        </p:nvSpPr>
        <p:spPr>
          <a:xfrm>
            <a:off x="241663" y="10918310"/>
            <a:ext cx="11747265" cy="5016758"/>
          </a:xfrm>
          <a:prstGeom prst="rect">
            <a:avLst/>
          </a:prstGeom>
          <a:ln w="349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Embedding a quotation: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kern="0" dirty="0">
                <a:solidFill>
                  <a:prstClr val="black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the line “……” we can infer… / The poet’s use of the imagery “…..” suggests </a:t>
            </a:r>
            <a:endParaRPr kumimoji="0" lang="en-GB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Forming </a:t>
            </a:r>
            <a:r>
              <a:rPr lang="en-GB" sz="2000" b="1" u="sng" kern="0" dirty="0" err="1">
                <a:solidFill>
                  <a:prstClr val="black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kumimoji="0" lang="en-GB" sz="2000" b="1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nference</a:t>
            </a:r>
            <a:r>
              <a:rPr kumimoji="0" lang="en-GB" sz="20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chains: make a range of comments on each quotation you select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implies/ suggests… From this we can infer… From this we can discern… On a deeper level, maybe this symbolises…</a:t>
            </a:r>
          </a:p>
          <a:p>
            <a:pPr algn="just">
              <a:defRPr/>
            </a:pPr>
            <a:r>
              <a:rPr lang="en-GB" sz="2000" kern="0" dirty="0">
                <a:solidFill>
                  <a:prstClr val="black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discourse markers to guide your examiner through your step-by-step reasoning</a:t>
            </a:r>
            <a:r>
              <a:rPr lang="en-GB" sz="2000" i="1" kern="0" dirty="0">
                <a:solidFill>
                  <a:srgbClr val="00B050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‘Moreover…’, ‘Therefore…’, ‘Consequently…’</a:t>
            </a:r>
          </a:p>
          <a:p>
            <a:pPr algn="just">
              <a:defRPr/>
            </a:pPr>
            <a:r>
              <a:rPr kumimoji="0" lang="en-GB" sz="2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poets’ decisions and their effect.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i="1" kern="0" dirty="0">
                <a:solidFill>
                  <a:srgbClr val="00B050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Armitage</a:t>
            </a: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uses the word “…” to make us think that…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poet’s intention was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Browning uses ____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key word here is ___ because…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Agard’s</a:t>
            </a:r>
            <a:r>
              <a:rPr kumimoji="0" lang="en-GB" sz="200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phrase ____ in particular suggests…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b="1" u="sng" kern="0" dirty="0">
                <a:solidFill>
                  <a:prstClr val="black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Evaluate contexts/purposes</a:t>
            </a:r>
            <a:endParaRPr kumimoji="0" lang="en-GB" sz="2000" b="1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Contextually, this shows the influence of…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i="1" kern="0" dirty="0">
                <a:solidFill>
                  <a:srgbClr val="00B050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Perhaps the poet’s intent was to…</a:t>
            </a:r>
            <a:endParaRPr lang="en-GB" sz="2000" b="1" i="1" dirty="0">
              <a:solidFill>
                <a:srgbClr val="00B05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026A7-36D3-CD49-A0A5-F0E2E97E32A8}"/>
              </a:ext>
            </a:extLst>
          </p:cNvPr>
          <p:cNvSpPr/>
          <p:nvPr/>
        </p:nvSpPr>
        <p:spPr>
          <a:xfrm>
            <a:off x="203072" y="1002481"/>
            <a:ext cx="615553" cy="316263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Preparing to Answer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1205B5-BD03-D447-B484-E1208E9FC8B3}"/>
              </a:ext>
            </a:extLst>
          </p:cNvPr>
          <p:cNvSpPr/>
          <p:nvPr/>
        </p:nvSpPr>
        <p:spPr>
          <a:xfrm>
            <a:off x="995675" y="995013"/>
            <a:ext cx="10946406" cy="3170099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Trebuchet MS" panose="020B0603020202020204" pitchFamily="34" charset="0"/>
              </a:rPr>
              <a:t>Read the question first, </a:t>
            </a:r>
            <a:r>
              <a:rPr lang="en-GB" sz="2000" dirty="0">
                <a:latin typeface="Trebuchet MS" panose="020B0603020202020204" pitchFamily="34" charset="0"/>
              </a:rPr>
              <a:t>so you know your focus, then quickly read over the printed poem. What’s the question really asking? What’s the angle? </a:t>
            </a:r>
            <a:r>
              <a:rPr lang="en-GB" sz="2000" i="1" dirty="0">
                <a:latin typeface="Trebuchet MS" panose="020B0603020202020204" pitchFamily="34" charset="0"/>
              </a:rPr>
              <a:t>What do you want to talk about? Which quotations in the printed poem will help you to do this? </a:t>
            </a:r>
            <a:r>
              <a:rPr lang="en-GB" sz="2000" dirty="0">
                <a:latin typeface="Trebuchet MS" panose="020B0603020202020204" pitchFamily="34" charset="0"/>
              </a:rPr>
              <a:t>Highlight or underline them.</a:t>
            </a:r>
          </a:p>
          <a:p>
            <a:pPr algn="just"/>
            <a:endParaRPr lang="en-GB" sz="2000" dirty="0">
              <a:latin typeface="Trebuchet MS" panose="020B0603020202020204" pitchFamily="34" charset="0"/>
            </a:endParaRPr>
          </a:p>
          <a:p>
            <a:pPr algn="just"/>
            <a:r>
              <a:rPr lang="en-GB" sz="2000" b="1" dirty="0">
                <a:latin typeface="Trebuchet MS" panose="020B0603020202020204" pitchFamily="34" charset="0"/>
              </a:rPr>
              <a:t>Decide which poem you will compare it to </a:t>
            </a:r>
            <a:r>
              <a:rPr lang="en-GB" sz="2000" dirty="0">
                <a:latin typeface="Trebuchet MS" panose="020B0603020202020204" pitchFamily="34" charset="0"/>
              </a:rPr>
              <a:t>– jot down WHAT references you can make to it and HOW the poet of the second poem addresses the Q focus? How do the poems approach the theme differently / similarly? Have the poems the same purpose? The same approach? Do the poets </a:t>
            </a:r>
            <a:r>
              <a:rPr lang="en-GB" sz="2000" u="sng" dirty="0">
                <a:latin typeface="Trebuchet MS" panose="020B0603020202020204" pitchFamily="34" charset="0"/>
              </a:rPr>
              <a:t>feel</a:t>
            </a:r>
            <a:r>
              <a:rPr lang="en-GB" sz="2000" dirty="0">
                <a:latin typeface="Trebuchet MS" panose="020B0603020202020204" pitchFamily="34" charset="0"/>
              </a:rPr>
              <a:t> differently? </a:t>
            </a:r>
          </a:p>
          <a:p>
            <a:pPr algn="just"/>
            <a:endParaRPr lang="en-GB" sz="2000" dirty="0">
              <a:latin typeface="Trebuchet MS" panose="020B0603020202020204" pitchFamily="34" charset="0"/>
            </a:endParaRPr>
          </a:p>
          <a:p>
            <a:pPr algn="just"/>
            <a:r>
              <a:rPr lang="en-GB" sz="2000" dirty="0">
                <a:latin typeface="Trebuchet MS" panose="020B0603020202020204" pitchFamily="34" charset="0"/>
              </a:rPr>
              <a:t>Get your best </a:t>
            </a:r>
            <a:r>
              <a:rPr lang="en-GB" sz="2000" b="1" dirty="0">
                <a:latin typeface="Trebuchet MS" panose="020B0603020202020204" pitchFamily="34" charset="0"/>
              </a:rPr>
              <a:t>data</a:t>
            </a:r>
            <a:r>
              <a:rPr lang="en-GB" sz="2000" dirty="0">
                <a:latin typeface="Trebuchet MS" panose="020B0603020202020204" pitchFamily="34" charset="0"/>
              </a:rPr>
              <a:t> together, so it is just about ‘writing it up’.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C50A09-66CE-434E-97B1-186B2F3102FF}"/>
              </a:ext>
            </a:extLst>
          </p:cNvPr>
          <p:cNvSpPr/>
          <p:nvPr/>
        </p:nvSpPr>
        <p:spPr>
          <a:xfrm>
            <a:off x="11373375" y="4304280"/>
            <a:ext cx="615553" cy="6433749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Essay Structure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338066" y="326499"/>
            <a:ext cx="1604015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249920" y="326501"/>
            <a:ext cx="9968138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chemeClr val="bg1">
                    <a:lumMod val="75000"/>
                  </a:schemeClr>
                </a:solidFill>
              </a:rPr>
              <a:t>GCSE English Literature Paper 2 – </a:t>
            </a:r>
            <a:r>
              <a:rPr lang="en-GB" sz="3100" b="1" dirty="0">
                <a:solidFill>
                  <a:srgbClr val="00B050"/>
                </a:solidFill>
              </a:rPr>
              <a:t>Power &amp; Conflict</a:t>
            </a:r>
            <a:r>
              <a:rPr lang="en-GB" sz="31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3100" b="1" dirty="0">
                <a:solidFill>
                  <a:srgbClr val="00B050"/>
                </a:solidFill>
              </a:rPr>
              <a:t>Poetry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9C89737-853E-8742-94B3-17A938E1BA9D}"/>
              </a:ext>
            </a:extLst>
          </p:cNvPr>
          <p:cNvSpPr/>
          <p:nvPr/>
        </p:nvSpPr>
        <p:spPr>
          <a:xfrm rot="5400000">
            <a:off x="9450405" y="13381888"/>
            <a:ext cx="615553" cy="412396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AO2: Chains of Inference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B160C1-F21F-41DF-9635-201FEC2D9AC8}"/>
              </a:ext>
            </a:extLst>
          </p:cNvPr>
          <p:cNvSpPr/>
          <p:nvPr/>
        </p:nvSpPr>
        <p:spPr>
          <a:xfrm>
            <a:off x="203072" y="4304280"/>
            <a:ext cx="11035793" cy="6433749"/>
          </a:xfrm>
          <a:prstGeom prst="rect">
            <a:avLst/>
          </a:prstGeom>
          <a:ln w="349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latin typeface="Trebuchet MS" panose="020B0603020202020204" pitchFamily="34" charset="0"/>
              </a:rPr>
              <a:t>Begin with a Thesis Statement, sum up your main basis of comparison and how the poems relate to the task; ensure you’re already expressing opinions – don’t just state the poems’ content. </a:t>
            </a:r>
            <a:r>
              <a:rPr lang="en-GB" sz="2000" i="1" dirty="0">
                <a:solidFill>
                  <a:srgbClr val="00B050"/>
                </a:solidFill>
                <a:latin typeface="Trebuchet MS" panose="020B0603020202020204" pitchFamily="34" charset="0"/>
              </a:rPr>
              <a:t>Holistically, … Overall, …. Whilst in ______, __ is … / we find in ___ that… 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en-GB" sz="2000" i="1" dirty="0">
              <a:solidFill>
                <a:srgbClr val="00B050"/>
              </a:solidFill>
              <a:latin typeface="Trebuchet MS" panose="020B0603020202020204" pitchFamily="34" charset="0"/>
            </a:endParaRP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latin typeface="Trebuchet MS" panose="020B0603020202020204" pitchFamily="34" charset="0"/>
              </a:rPr>
              <a:t>Then, analyse the printed poem. Begin with a clear STATEMENT, addressing the presentation of the question focus in this poem. Use your best QUOTATIONS (one at a time) to explore the question focus thoroughly, from different angles, at different points in the poem; always follow up your selected quotations with a thoughtful INFERENCE CHAIN that zooms-in on the poet’s DECISIONS – their methods, key words and the effects</a:t>
            </a:r>
            <a:r>
              <a:rPr lang="en-GB" sz="2000" i="1" dirty="0">
                <a:latin typeface="Trebuchet MS" panose="020B0603020202020204" pitchFamily="34" charset="0"/>
              </a:rPr>
              <a:t>. </a:t>
            </a:r>
            <a:r>
              <a:rPr lang="en-GB" sz="2000" i="1" dirty="0">
                <a:solidFill>
                  <a:srgbClr val="FF0000"/>
                </a:solidFill>
                <a:latin typeface="Trebuchet MS" panose="020B0603020202020204" pitchFamily="34" charset="0"/>
              </a:rPr>
              <a:t>See AO2: Chains of Inference for suggested writing frames!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en-GB" sz="2000" i="1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latin typeface="Trebuchet MS" panose="020B0603020202020204" pitchFamily="34" charset="0"/>
              </a:rPr>
              <a:t>Now: compare to your chosen poem and absolutely make sure that you open with a connective! </a:t>
            </a:r>
            <a:r>
              <a:rPr lang="en-GB" sz="2000" i="1" dirty="0">
                <a:solidFill>
                  <a:srgbClr val="00B050"/>
                </a:solidFill>
                <a:latin typeface="Trebuchet MS" panose="020B0603020202020204" pitchFamily="34" charset="0"/>
              </a:rPr>
              <a:t>On the surface, this appears similar to the ___ in ___, however…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i="1" dirty="0">
                <a:solidFill>
                  <a:srgbClr val="00B050"/>
                </a:solidFill>
                <a:latin typeface="Trebuchet MS" panose="020B0603020202020204" pitchFamily="34" charset="0"/>
              </a:rPr>
              <a:t>Contrastingly, in ______, ____ is far more…. </a:t>
            </a:r>
            <a:r>
              <a:rPr lang="en-GB" sz="2000" dirty="0">
                <a:latin typeface="Trebuchet MS" panose="020B0603020202020204" pitchFamily="34" charset="0"/>
              </a:rPr>
              <a:t>Make sure you approach this section as you did the printed poem, see from </a:t>
            </a:r>
            <a:r>
              <a:rPr lang="en-GB" sz="2000" dirty="0">
                <a:solidFill>
                  <a:srgbClr val="00B0F0"/>
                </a:solidFill>
                <a:latin typeface="Trebuchet MS" panose="020B0603020202020204" pitchFamily="34" charset="0"/>
              </a:rPr>
              <a:t>(*)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dirty="0">
                <a:latin typeface="Trebuchet MS" panose="020B0603020202020204" pitchFamily="34" charset="0"/>
              </a:rPr>
              <a:t>Time left? Evaluate why the poems are different in a thoughtful and crucially comparative conclusion! </a:t>
            </a:r>
            <a:r>
              <a:rPr lang="en-GB" sz="2000" i="1" dirty="0">
                <a:solidFill>
                  <a:srgbClr val="00B050"/>
                </a:solidFill>
                <a:latin typeface="Trebuchet MS" panose="020B0603020202020204" pitchFamily="34" charset="0"/>
              </a:rPr>
              <a:t>Perhaps, ______ ‘s intent was to….; however it’s clear that _______ purposed to…</a:t>
            </a:r>
          </a:p>
        </p:txBody>
      </p:sp>
    </p:spTree>
    <p:extLst>
      <p:ext uri="{BB962C8B-B14F-4D97-AF65-F5344CB8AC3E}">
        <p14:creationId xmlns:p14="http://schemas.microsoft.com/office/powerpoint/2010/main" val="4077078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84BE00-AE9A-400E-9281-48E7100788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912517"/>
              </p:ext>
            </p:extLst>
          </p:nvPr>
        </p:nvGraphicFramePr>
        <p:xfrm>
          <a:off x="155643" y="250140"/>
          <a:ext cx="11796870" cy="15400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6145">
                  <a:extLst>
                    <a:ext uri="{9D8B030D-6E8A-4147-A177-3AD203B41FA5}">
                      <a16:colId xmlns:a16="http://schemas.microsoft.com/office/drawing/2014/main" val="134870516"/>
                    </a:ext>
                  </a:extLst>
                </a:gridCol>
                <a:gridCol w="1966145">
                  <a:extLst>
                    <a:ext uri="{9D8B030D-6E8A-4147-A177-3AD203B41FA5}">
                      <a16:colId xmlns:a16="http://schemas.microsoft.com/office/drawing/2014/main" val="2387801399"/>
                    </a:ext>
                  </a:extLst>
                </a:gridCol>
                <a:gridCol w="1966145">
                  <a:extLst>
                    <a:ext uri="{9D8B030D-6E8A-4147-A177-3AD203B41FA5}">
                      <a16:colId xmlns:a16="http://schemas.microsoft.com/office/drawing/2014/main" val="2517298849"/>
                    </a:ext>
                  </a:extLst>
                </a:gridCol>
                <a:gridCol w="1966145">
                  <a:extLst>
                    <a:ext uri="{9D8B030D-6E8A-4147-A177-3AD203B41FA5}">
                      <a16:colId xmlns:a16="http://schemas.microsoft.com/office/drawing/2014/main" val="3012267279"/>
                    </a:ext>
                  </a:extLst>
                </a:gridCol>
                <a:gridCol w="1966145">
                  <a:extLst>
                    <a:ext uri="{9D8B030D-6E8A-4147-A177-3AD203B41FA5}">
                      <a16:colId xmlns:a16="http://schemas.microsoft.com/office/drawing/2014/main" val="1739278404"/>
                    </a:ext>
                  </a:extLst>
                </a:gridCol>
                <a:gridCol w="1966145">
                  <a:extLst>
                    <a:ext uri="{9D8B030D-6E8A-4147-A177-3AD203B41FA5}">
                      <a16:colId xmlns:a16="http://schemas.microsoft.com/office/drawing/2014/main" val="1918577529"/>
                    </a:ext>
                  </a:extLst>
                </a:gridCol>
              </a:tblGrid>
              <a:tr h="327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Ozymandias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London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 Last Duchess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Prelude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Storm on the Island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Charge of the Light Brigade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984281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“colossal wreck”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“mind-forged manacles”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“none puts by, the curtain I have drawn for you but I”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‘lustily / I dipped my oars into the silent lake’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‘spits like a tamed cat turned savage’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‘Honour the Light Brigade!’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998139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“sneer of cold command”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“in every cry, in every ban”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“I gave commands then all smiles stopped together”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 huge peak black and huge’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‘We just sit tight’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‘All the world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wonder’d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 x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979602"/>
                  </a:ext>
                </a:extLst>
              </a:tr>
              <a:tr h="1753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“Look on my works, ye mighty, and despair!”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“every blackening church appals”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“Notice Neptune, taming a wild seahorse”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 trouble to my dreams’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‘exploding’ / ‘bombarding’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‘into the valley of death’ x 2 ‘Into the jaws of Death’ / ‘Into the mouth of Hell’ x2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45207"/>
                  </a:ext>
                </a:extLst>
              </a:tr>
              <a:tr h="343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Exposure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Bayonet Charge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Remains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Kamikaze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Poppies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 Photographer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432361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‘the merciless iced east winds that 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knive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 yellow hare… rolled like a flame…crawled in a threshing circle’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‘probably armed, possibly not’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‘enough fuel for a one-way journey into history’</a:t>
                      </a:r>
                      <a:endParaRPr lang="en-GB" sz="1800" b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“steeled the softening of my face”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‘as though this was a church and he a priest’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50560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‘For love of God seems dying’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‘in what cold clockwork of the stars was he the hand…?’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‘and the drink and the drugs won’t flush him out’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‘treated him as though he no longer existed’</a:t>
                      </a:r>
                      <a:endParaRPr lang="en-GB" sz="1800" b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“The world over-flowing like a treasure chest”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“explode beneath the feet, of running children in a nightmare heat”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018167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‘The burying party… All their eyes are ice’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‘his terror’s touchy dynamite’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‘his bloody life in my bloody hands’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‘he must have wondered which had been the better way to die’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“leaned against [the war memorial] like a wishbone”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‘He stares at where … they do not care’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19726"/>
                  </a:ext>
                </a:extLst>
              </a:tr>
              <a:tr h="28594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Tissue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Emigree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170181"/>
                  </a:ext>
                </a:extLst>
              </a:tr>
              <a:tr h="1730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“Maps too. The sun shines through their borderlines”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“Fine slips from grocery shops … might fly our lives like paper kites”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‘Let daylight break through capitals and monoliths’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‘it may be at war, it may be sick with tyrants’</a:t>
                      </a: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‘time rolls its tanks… frontiers rise between us, close like waves’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‘like a hollow doll, opens and spills a grammar’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396701"/>
                  </a:ext>
                </a:extLst>
              </a:tr>
              <a:tr h="281597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Checking out Me History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Comic Sans MS" panose="030F0702030302020204" pitchFamily="66" charset="0"/>
                        </a:rPr>
                        <a:t>Learn these quotations by heart, but don’t *just* do that.. Make sure, for every quotation, you can RINSE out meaning, zooming-in upon </a:t>
                      </a:r>
                      <a:r>
                        <a:rPr lang="en-GB" sz="1800" b="0" i="1" dirty="0">
                          <a:latin typeface="Comic Sans MS" panose="030F0702030302020204" pitchFamily="66" charset="0"/>
                        </a:rPr>
                        <a:t>more than </a:t>
                      </a:r>
                      <a:r>
                        <a:rPr lang="en-GB" sz="1800" b="0" dirty="0">
                          <a:latin typeface="Comic Sans MS" panose="030F0702030302020204" pitchFamily="66" charset="0"/>
                        </a:rPr>
                        <a:t>one word the poet has chosen, to comment open-mindedly upon the possible effects, applying KEY VOCABULARY and demonstrating your knowledge of the poems’ wider themes.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414806"/>
                  </a:ext>
                </a:extLst>
              </a:tr>
              <a:tr h="20215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‘bandage up me eye with me own history / Blind me to me own identity’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‘Toussaint de beacon / Of de </a:t>
                      </a:r>
                      <a:r>
                        <a:rPr lang="fr-FR" sz="18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Haitian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Revolution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‘But now I checking out me own history / I carving out me identity’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Comic Sans MS" panose="030F0702030302020204" pitchFamily="66" charset="0"/>
                        </a:rPr>
                        <a:t>Learn these quotations by heart, but don’t *just* do that..</a:t>
                      </a:r>
                    </a:p>
                    <a:p>
                      <a:pPr algn="ctr"/>
                      <a:r>
                        <a:rPr lang="en-GB" sz="1800" b="0" dirty="0">
                          <a:latin typeface="Comic Sans MS" panose="030F0702030302020204" pitchFamily="66" charset="0"/>
                        </a:rPr>
                        <a:t>Make sure, for every quotation, you can RINSE out meaning, zooming-in upon </a:t>
                      </a:r>
                      <a:r>
                        <a:rPr lang="en-GB" sz="1800" b="0" i="1" dirty="0">
                          <a:latin typeface="Comic Sans MS" panose="030F0702030302020204" pitchFamily="66" charset="0"/>
                        </a:rPr>
                        <a:t>more than </a:t>
                      </a:r>
                      <a:r>
                        <a:rPr lang="en-GB" sz="1800" b="0" dirty="0">
                          <a:latin typeface="Comic Sans MS" panose="030F0702030302020204" pitchFamily="66" charset="0"/>
                        </a:rPr>
                        <a:t>one word the poet has chosen, to comment open-mindedly upon the possible effects, applying KEY VOCABULARY and demonstrating your knowledge of the poems’ wider themes.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54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17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2D10F9-5A3D-4B50-9769-17F3EA4D2D59}"/>
              </a:ext>
            </a:extLst>
          </p:cNvPr>
          <p:cNvSpPr txBox="1"/>
          <p:nvPr/>
        </p:nvSpPr>
        <p:spPr>
          <a:xfrm>
            <a:off x="155643" y="198554"/>
            <a:ext cx="2435682" cy="13111282"/>
          </a:xfrm>
          <a:custGeom>
            <a:avLst/>
            <a:gdLst>
              <a:gd name="connsiteX0" fmla="*/ 0 w 2435682"/>
              <a:gd name="connsiteY0" fmla="*/ 0 h 13111282"/>
              <a:gd name="connsiteX1" fmla="*/ 584564 w 2435682"/>
              <a:gd name="connsiteY1" fmla="*/ 0 h 13111282"/>
              <a:gd name="connsiteX2" fmla="*/ 1120414 w 2435682"/>
              <a:gd name="connsiteY2" fmla="*/ 0 h 13111282"/>
              <a:gd name="connsiteX3" fmla="*/ 1778048 w 2435682"/>
              <a:gd name="connsiteY3" fmla="*/ 0 h 13111282"/>
              <a:gd name="connsiteX4" fmla="*/ 2435682 w 2435682"/>
              <a:gd name="connsiteY4" fmla="*/ 0 h 13111282"/>
              <a:gd name="connsiteX5" fmla="*/ 2435682 w 2435682"/>
              <a:gd name="connsiteY5" fmla="*/ 558955 h 13111282"/>
              <a:gd name="connsiteX6" fmla="*/ 2435682 w 2435682"/>
              <a:gd name="connsiteY6" fmla="*/ 986796 h 13111282"/>
              <a:gd name="connsiteX7" fmla="*/ 2435682 w 2435682"/>
              <a:gd name="connsiteY7" fmla="*/ 1676864 h 13111282"/>
              <a:gd name="connsiteX8" fmla="*/ 2435682 w 2435682"/>
              <a:gd name="connsiteY8" fmla="*/ 2366931 h 13111282"/>
              <a:gd name="connsiteX9" fmla="*/ 2435682 w 2435682"/>
              <a:gd name="connsiteY9" fmla="*/ 2794773 h 13111282"/>
              <a:gd name="connsiteX10" fmla="*/ 2435682 w 2435682"/>
              <a:gd name="connsiteY10" fmla="*/ 3222615 h 13111282"/>
              <a:gd name="connsiteX11" fmla="*/ 2435682 w 2435682"/>
              <a:gd name="connsiteY11" fmla="*/ 3912683 h 13111282"/>
              <a:gd name="connsiteX12" fmla="*/ 2435682 w 2435682"/>
              <a:gd name="connsiteY12" fmla="*/ 4733863 h 13111282"/>
              <a:gd name="connsiteX13" fmla="*/ 2435682 w 2435682"/>
              <a:gd name="connsiteY13" fmla="*/ 5030592 h 13111282"/>
              <a:gd name="connsiteX14" fmla="*/ 2435682 w 2435682"/>
              <a:gd name="connsiteY14" fmla="*/ 5720659 h 13111282"/>
              <a:gd name="connsiteX15" fmla="*/ 2435682 w 2435682"/>
              <a:gd name="connsiteY15" fmla="*/ 6410727 h 13111282"/>
              <a:gd name="connsiteX16" fmla="*/ 2435682 w 2435682"/>
              <a:gd name="connsiteY16" fmla="*/ 7100794 h 13111282"/>
              <a:gd name="connsiteX17" fmla="*/ 2435682 w 2435682"/>
              <a:gd name="connsiteY17" fmla="*/ 7921975 h 13111282"/>
              <a:gd name="connsiteX18" fmla="*/ 2435682 w 2435682"/>
              <a:gd name="connsiteY18" fmla="*/ 8743155 h 13111282"/>
              <a:gd name="connsiteX19" fmla="*/ 2435682 w 2435682"/>
              <a:gd name="connsiteY19" fmla="*/ 9564335 h 13111282"/>
              <a:gd name="connsiteX20" fmla="*/ 2435682 w 2435682"/>
              <a:gd name="connsiteY20" fmla="*/ 9861064 h 13111282"/>
              <a:gd name="connsiteX21" fmla="*/ 2435682 w 2435682"/>
              <a:gd name="connsiteY21" fmla="*/ 10288906 h 13111282"/>
              <a:gd name="connsiteX22" fmla="*/ 2435682 w 2435682"/>
              <a:gd name="connsiteY22" fmla="*/ 11110086 h 13111282"/>
              <a:gd name="connsiteX23" fmla="*/ 2435682 w 2435682"/>
              <a:gd name="connsiteY23" fmla="*/ 11669041 h 13111282"/>
              <a:gd name="connsiteX24" fmla="*/ 2435682 w 2435682"/>
              <a:gd name="connsiteY24" fmla="*/ 12096883 h 13111282"/>
              <a:gd name="connsiteX25" fmla="*/ 2435682 w 2435682"/>
              <a:gd name="connsiteY25" fmla="*/ 13111282 h 13111282"/>
              <a:gd name="connsiteX26" fmla="*/ 1826762 w 2435682"/>
              <a:gd name="connsiteY26" fmla="*/ 13111282 h 13111282"/>
              <a:gd name="connsiteX27" fmla="*/ 1217841 w 2435682"/>
              <a:gd name="connsiteY27" fmla="*/ 13111282 h 13111282"/>
              <a:gd name="connsiteX28" fmla="*/ 657634 w 2435682"/>
              <a:gd name="connsiteY28" fmla="*/ 13111282 h 13111282"/>
              <a:gd name="connsiteX29" fmla="*/ 0 w 2435682"/>
              <a:gd name="connsiteY29" fmla="*/ 13111282 h 13111282"/>
              <a:gd name="connsiteX30" fmla="*/ 0 w 2435682"/>
              <a:gd name="connsiteY30" fmla="*/ 12683440 h 13111282"/>
              <a:gd name="connsiteX31" fmla="*/ 0 w 2435682"/>
              <a:gd name="connsiteY31" fmla="*/ 12386711 h 13111282"/>
              <a:gd name="connsiteX32" fmla="*/ 0 w 2435682"/>
              <a:gd name="connsiteY32" fmla="*/ 11565531 h 13111282"/>
              <a:gd name="connsiteX33" fmla="*/ 0 w 2435682"/>
              <a:gd name="connsiteY33" fmla="*/ 11137689 h 13111282"/>
              <a:gd name="connsiteX34" fmla="*/ 0 w 2435682"/>
              <a:gd name="connsiteY34" fmla="*/ 10316509 h 13111282"/>
              <a:gd name="connsiteX35" fmla="*/ 0 w 2435682"/>
              <a:gd name="connsiteY35" fmla="*/ 9364216 h 13111282"/>
              <a:gd name="connsiteX36" fmla="*/ 0 w 2435682"/>
              <a:gd name="connsiteY36" fmla="*/ 8805261 h 13111282"/>
              <a:gd name="connsiteX37" fmla="*/ 0 w 2435682"/>
              <a:gd name="connsiteY37" fmla="*/ 7852968 h 13111282"/>
              <a:gd name="connsiteX38" fmla="*/ 0 w 2435682"/>
              <a:gd name="connsiteY38" fmla="*/ 7425126 h 13111282"/>
              <a:gd name="connsiteX39" fmla="*/ 0 w 2435682"/>
              <a:gd name="connsiteY39" fmla="*/ 7128397 h 13111282"/>
              <a:gd name="connsiteX40" fmla="*/ 0 w 2435682"/>
              <a:gd name="connsiteY40" fmla="*/ 6831668 h 13111282"/>
              <a:gd name="connsiteX41" fmla="*/ 0 w 2435682"/>
              <a:gd name="connsiteY41" fmla="*/ 6010488 h 13111282"/>
              <a:gd name="connsiteX42" fmla="*/ 0 w 2435682"/>
              <a:gd name="connsiteY42" fmla="*/ 5713759 h 13111282"/>
              <a:gd name="connsiteX43" fmla="*/ 0 w 2435682"/>
              <a:gd name="connsiteY43" fmla="*/ 5023691 h 13111282"/>
              <a:gd name="connsiteX44" fmla="*/ 0 w 2435682"/>
              <a:gd name="connsiteY44" fmla="*/ 4595849 h 13111282"/>
              <a:gd name="connsiteX45" fmla="*/ 0 w 2435682"/>
              <a:gd name="connsiteY45" fmla="*/ 3905782 h 13111282"/>
              <a:gd name="connsiteX46" fmla="*/ 0 w 2435682"/>
              <a:gd name="connsiteY46" fmla="*/ 3215714 h 13111282"/>
              <a:gd name="connsiteX47" fmla="*/ 0 w 2435682"/>
              <a:gd name="connsiteY47" fmla="*/ 2525647 h 13111282"/>
              <a:gd name="connsiteX48" fmla="*/ 0 w 2435682"/>
              <a:gd name="connsiteY48" fmla="*/ 1835579 h 13111282"/>
              <a:gd name="connsiteX49" fmla="*/ 0 w 2435682"/>
              <a:gd name="connsiteY49" fmla="*/ 1276625 h 13111282"/>
              <a:gd name="connsiteX50" fmla="*/ 0 w 2435682"/>
              <a:gd name="connsiteY50" fmla="*/ 0 h 13111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35682" h="13111282" extrusionOk="0">
                <a:moveTo>
                  <a:pt x="0" y="0"/>
                </a:moveTo>
                <a:cubicBezTo>
                  <a:pt x="281955" y="9952"/>
                  <a:pt x="322088" y="4854"/>
                  <a:pt x="584564" y="0"/>
                </a:cubicBezTo>
                <a:cubicBezTo>
                  <a:pt x="847040" y="-4854"/>
                  <a:pt x="903316" y="16537"/>
                  <a:pt x="1120414" y="0"/>
                </a:cubicBezTo>
                <a:cubicBezTo>
                  <a:pt x="1337512" y="-16537"/>
                  <a:pt x="1579501" y="23541"/>
                  <a:pt x="1778048" y="0"/>
                </a:cubicBezTo>
                <a:cubicBezTo>
                  <a:pt x="1976595" y="-23541"/>
                  <a:pt x="2299095" y="3260"/>
                  <a:pt x="2435682" y="0"/>
                </a:cubicBezTo>
                <a:cubicBezTo>
                  <a:pt x="2419978" y="272436"/>
                  <a:pt x="2425798" y="391382"/>
                  <a:pt x="2435682" y="558955"/>
                </a:cubicBezTo>
                <a:cubicBezTo>
                  <a:pt x="2445566" y="726528"/>
                  <a:pt x="2430108" y="782032"/>
                  <a:pt x="2435682" y="986796"/>
                </a:cubicBezTo>
                <a:cubicBezTo>
                  <a:pt x="2441256" y="1191560"/>
                  <a:pt x="2410913" y="1373174"/>
                  <a:pt x="2435682" y="1676864"/>
                </a:cubicBezTo>
                <a:cubicBezTo>
                  <a:pt x="2460451" y="1980554"/>
                  <a:pt x="2468369" y="2155319"/>
                  <a:pt x="2435682" y="2366931"/>
                </a:cubicBezTo>
                <a:cubicBezTo>
                  <a:pt x="2402995" y="2578543"/>
                  <a:pt x="2429484" y="2587729"/>
                  <a:pt x="2435682" y="2794773"/>
                </a:cubicBezTo>
                <a:cubicBezTo>
                  <a:pt x="2441880" y="3001817"/>
                  <a:pt x="2424797" y="3126068"/>
                  <a:pt x="2435682" y="3222615"/>
                </a:cubicBezTo>
                <a:cubicBezTo>
                  <a:pt x="2446567" y="3319162"/>
                  <a:pt x="2423909" y="3728617"/>
                  <a:pt x="2435682" y="3912683"/>
                </a:cubicBezTo>
                <a:cubicBezTo>
                  <a:pt x="2447455" y="4096749"/>
                  <a:pt x="2412277" y="4502332"/>
                  <a:pt x="2435682" y="4733863"/>
                </a:cubicBezTo>
                <a:cubicBezTo>
                  <a:pt x="2459087" y="4965394"/>
                  <a:pt x="2447181" y="4903716"/>
                  <a:pt x="2435682" y="5030592"/>
                </a:cubicBezTo>
                <a:cubicBezTo>
                  <a:pt x="2424183" y="5157468"/>
                  <a:pt x="2463792" y="5504216"/>
                  <a:pt x="2435682" y="5720659"/>
                </a:cubicBezTo>
                <a:cubicBezTo>
                  <a:pt x="2407572" y="5937102"/>
                  <a:pt x="2433783" y="6189894"/>
                  <a:pt x="2435682" y="6410727"/>
                </a:cubicBezTo>
                <a:cubicBezTo>
                  <a:pt x="2437581" y="6631560"/>
                  <a:pt x="2406337" y="6821587"/>
                  <a:pt x="2435682" y="7100794"/>
                </a:cubicBezTo>
                <a:cubicBezTo>
                  <a:pt x="2465027" y="7380001"/>
                  <a:pt x="2457433" y="7688895"/>
                  <a:pt x="2435682" y="7921975"/>
                </a:cubicBezTo>
                <a:cubicBezTo>
                  <a:pt x="2413931" y="8155055"/>
                  <a:pt x="2442238" y="8399205"/>
                  <a:pt x="2435682" y="8743155"/>
                </a:cubicBezTo>
                <a:cubicBezTo>
                  <a:pt x="2429126" y="9087105"/>
                  <a:pt x="2425331" y="9270310"/>
                  <a:pt x="2435682" y="9564335"/>
                </a:cubicBezTo>
                <a:cubicBezTo>
                  <a:pt x="2446033" y="9858360"/>
                  <a:pt x="2441947" y="9787529"/>
                  <a:pt x="2435682" y="9861064"/>
                </a:cubicBezTo>
                <a:cubicBezTo>
                  <a:pt x="2429417" y="9934599"/>
                  <a:pt x="2414791" y="10115664"/>
                  <a:pt x="2435682" y="10288906"/>
                </a:cubicBezTo>
                <a:cubicBezTo>
                  <a:pt x="2456573" y="10462148"/>
                  <a:pt x="2431406" y="10924089"/>
                  <a:pt x="2435682" y="11110086"/>
                </a:cubicBezTo>
                <a:cubicBezTo>
                  <a:pt x="2439958" y="11296083"/>
                  <a:pt x="2419093" y="11444331"/>
                  <a:pt x="2435682" y="11669041"/>
                </a:cubicBezTo>
                <a:cubicBezTo>
                  <a:pt x="2452271" y="11893752"/>
                  <a:pt x="2417724" y="11990917"/>
                  <a:pt x="2435682" y="12096883"/>
                </a:cubicBezTo>
                <a:cubicBezTo>
                  <a:pt x="2453640" y="12202849"/>
                  <a:pt x="2444287" y="12728184"/>
                  <a:pt x="2435682" y="13111282"/>
                </a:cubicBezTo>
                <a:cubicBezTo>
                  <a:pt x="2203160" y="13121084"/>
                  <a:pt x="2098156" y="13110726"/>
                  <a:pt x="1826762" y="13111282"/>
                </a:cubicBezTo>
                <a:cubicBezTo>
                  <a:pt x="1555368" y="13111838"/>
                  <a:pt x="1421762" y="13099310"/>
                  <a:pt x="1217841" y="13111282"/>
                </a:cubicBezTo>
                <a:cubicBezTo>
                  <a:pt x="1013920" y="13123254"/>
                  <a:pt x="814538" y="13090256"/>
                  <a:pt x="657634" y="13111282"/>
                </a:cubicBezTo>
                <a:cubicBezTo>
                  <a:pt x="500730" y="13132308"/>
                  <a:pt x="132877" y="13116792"/>
                  <a:pt x="0" y="13111282"/>
                </a:cubicBezTo>
                <a:cubicBezTo>
                  <a:pt x="3850" y="12966095"/>
                  <a:pt x="4478" y="12771864"/>
                  <a:pt x="0" y="12683440"/>
                </a:cubicBezTo>
                <a:cubicBezTo>
                  <a:pt x="-4478" y="12595016"/>
                  <a:pt x="12357" y="12467493"/>
                  <a:pt x="0" y="12386711"/>
                </a:cubicBezTo>
                <a:cubicBezTo>
                  <a:pt x="-12357" y="12305929"/>
                  <a:pt x="-7867" y="11776953"/>
                  <a:pt x="0" y="11565531"/>
                </a:cubicBezTo>
                <a:cubicBezTo>
                  <a:pt x="7867" y="11354109"/>
                  <a:pt x="9494" y="11305648"/>
                  <a:pt x="0" y="11137689"/>
                </a:cubicBezTo>
                <a:cubicBezTo>
                  <a:pt x="-9494" y="10969730"/>
                  <a:pt x="-27988" y="10580839"/>
                  <a:pt x="0" y="10316509"/>
                </a:cubicBezTo>
                <a:cubicBezTo>
                  <a:pt x="27988" y="10052179"/>
                  <a:pt x="-8980" y="9621678"/>
                  <a:pt x="0" y="9364216"/>
                </a:cubicBezTo>
                <a:cubicBezTo>
                  <a:pt x="8980" y="9106754"/>
                  <a:pt x="-10028" y="9052637"/>
                  <a:pt x="0" y="8805261"/>
                </a:cubicBezTo>
                <a:cubicBezTo>
                  <a:pt x="10028" y="8557886"/>
                  <a:pt x="-44542" y="8295971"/>
                  <a:pt x="0" y="7852968"/>
                </a:cubicBezTo>
                <a:cubicBezTo>
                  <a:pt x="44542" y="7409965"/>
                  <a:pt x="16050" y="7611329"/>
                  <a:pt x="0" y="7425126"/>
                </a:cubicBezTo>
                <a:cubicBezTo>
                  <a:pt x="-16050" y="7238923"/>
                  <a:pt x="-4884" y="7223680"/>
                  <a:pt x="0" y="7128397"/>
                </a:cubicBezTo>
                <a:cubicBezTo>
                  <a:pt x="4884" y="7033114"/>
                  <a:pt x="5682" y="6894677"/>
                  <a:pt x="0" y="6831668"/>
                </a:cubicBezTo>
                <a:cubicBezTo>
                  <a:pt x="-5682" y="6768659"/>
                  <a:pt x="9611" y="6310990"/>
                  <a:pt x="0" y="6010488"/>
                </a:cubicBezTo>
                <a:cubicBezTo>
                  <a:pt x="-9611" y="5709986"/>
                  <a:pt x="-2597" y="5834925"/>
                  <a:pt x="0" y="5713759"/>
                </a:cubicBezTo>
                <a:cubicBezTo>
                  <a:pt x="2597" y="5592593"/>
                  <a:pt x="6650" y="5270240"/>
                  <a:pt x="0" y="5023691"/>
                </a:cubicBezTo>
                <a:cubicBezTo>
                  <a:pt x="-6650" y="4777142"/>
                  <a:pt x="11159" y="4776465"/>
                  <a:pt x="0" y="4595849"/>
                </a:cubicBezTo>
                <a:cubicBezTo>
                  <a:pt x="-11159" y="4415233"/>
                  <a:pt x="10519" y="4119860"/>
                  <a:pt x="0" y="3905782"/>
                </a:cubicBezTo>
                <a:cubicBezTo>
                  <a:pt x="-10519" y="3691704"/>
                  <a:pt x="1812" y="3357471"/>
                  <a:pt x="0" y="3215714"/>
                </a:cubicBezTo>
                <a:cubicBezTo>
                  <a:pt x="-1812" y="3073957"/>
                  <a:pt x="5369" y="2698478"/>
                  <a:pt x="0" y="2525647"/>
                </a:cubicBezTo>
                <a:cubicBezTo>
                  <a:pt x="-5369" y="2352816"/>
                  <a:pt x="4448" y="2008606"/>
                  <a:pt x="0" y="1835579"/>
                </a:cubicBezTo>
                <a:cubicBezTo>
                  <a:pt x="-4448" y="1662552"/>
                  <a:pt x="27672" y="1539830"/>
                  <a:pt x="0" y="1276625"/>
                </a:cubicBezTo>
                <a:cubicBezTo>
                  <a:pt x="-27672" y="1013420"/>
                  <a:pt x="11598" y="37584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Archaic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Decimated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Condescending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Heartless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Dehumanised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Legacy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Cruelty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Tyranny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Oppression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Egotism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Arrogance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Omnipotence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Sublime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Narcissism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Inequality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Brainwashed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Vulnerability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Ubiquitous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Callous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Empathetic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Grinding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Patriarchal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Emasculation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domineering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Superiority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Liberty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Abusive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Hierarchal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Aristocratic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Envy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Possessive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Matrimonial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Patronising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Petulant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Egotistical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Beauty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Pleasure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Arrogance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0362EB-3FB5-4CCA-A7C3-FA89E6023E6C}"/>
              </a:ext>
            </a:extLst>
          </p:cNvPr>
          <p:cNvSpPr txBox="1"/>
          <p:nvPr/>
        </p:nvSpPr>
        <p:spPr>
          <a:xfrm>
            <a:off x="2740334" y="2766656"/>
            <a:ext cx="2808192" cy="13203615"/>
          </a:xfrm>
          <a:custGeom>
            <a:avLst/>
            <a:gdLst>
              <a:gd name="connsiteX0" fmla="*/ 0 w 2808192"/>
              <a:gd name="connsiteY0" fmla="*/ 0 h 13203615"/>
              <a:gd name="connsiteX1" fmla="*/ 505475 w 2808192"/>
              <a:gd name="connsiteY1" fmla="*/ 0 h 13203615"/>
              <a:gd name="connsiteX2" fmla="*/ 1010949 w 2808192"/>
              <a:gd name="connsiteY2" fmla="*/ 0 h 13203615"/>
              <a:gd name="connsiteX3" fmla="*/ 1572588 w 2808192"/>
              <a:gd name="connsiteY3" fmla="*/ 0 h 13203615"/>
              <a:gd name="connsiteX4" fmla="*/ 2106144 w 2808192"/>
              <a:gd name="connsiteY4" fmla="*/ 0 h 13203615"/>
              <a:gd name="connsiteX5" fmla="*/ 2808192 w 2808192"/>
              <a:gd name="connsiteY5" fmla="*/ 0 h 13203615"/>
              <a:gd name="connsiteX6" fmla="*/ 2808192 w 2808192"/>
              <a:gd name="connsiteY6" fmla="*/ 430855 h 13203615"/>
              <a:gd name="connsiteX7" fmla="*/ 2808192 w 2808192"/>
              <a:gd name="connsiteY7" fmla="*/ 1257818 h 13203615"/>
              <a:gd name="connsiteX8" fmla="*/ 2808192 w 2808192"/>
              <a:gd name="connsiteY8" fmla="*/ 1820709 h 13203615"/>
              <a:gd name="connsiteX9" fmla="*/ 2808192 w 2808192"/>
              <a:gd name="connsiteY9" fmla="*/ 2383600 h 13203615"/>
              <a:gd name="connsiteX10" fmla="*/ 2808192 w 2808192"/>
              <a:gd name="connsiteY10" fmla="*/ 2814455 h 13203615"/>
              <a:gd name="connsiteX11" fmla="*/ 2808192 w 2808192"/>
              <a:gd name="connsiteY11" fmla="*/ 3377346 h 13203615"/>
              <a:gd name="connsiteX12" fmla="*/ 2808192 w 2808192"/>
              <a:gd name="connsiteY12" fmla="*/ 3676164 h 13203615"/>
              <a:gd name="connsiteX13" fmla="*/ 2808192 w 2808192"/>
              <a:gd name="connsiteY13" fmla="*/ 3974983 h 13203615"/>
              <a:gd name="connsiteX14" fmla="*/ 2808192 w 2808192"/>
              <a:gd name="connsiteY14" fmla="*/ 4933982 h 13203615"/>
              <a:gd name="connsiteX15" fmla="*/ 2808192 w 2808192"/>
              <a:gd name="connsiteY15" fmla="*/ 5760946 h 13203615"/>
              <a:gd name="connsiteX16" fmla="*/ 2808192 w 2808192"/>
              <a:gd name="connsiteY16" fmla="*/ 6191801 h 13203615"/>
              <a:gd name="connsiteX17" fmla="*/ 2808192 w 2808192"/>
              <a:gd name="connsiteY17" fmla="*/ 7018764 h 13203615"/>
              <a:gd name="connsiteX18" fmla="*/ 2808192 w 2808192"/>
              <a:gd name="connsiteY18" fmla="*/ 7845727 h 13203615"/>
              <a:gd name="connsiteX19" fmla="*/ 2808192 w 2808192"/>
              <a:gd name="connsiteY19" fmla="*/ 8276582 h 13203615"/>
              <a:gd name="connsiteX20" fmla="*/ 2808192 w 2808192"/>
              <a:gd name="connsiteY20" fmla="*/ 9103545 h 13203615"/>
              <a:gd name="connsiteX21" fmla="*/ 2808192 w 2808192"/>
              <a:gd name="connsiteY21" fmla="*/ 9666436 h 13203615"/>
              <a:gd name="connsiteX22" fmla="*/ 2808192 w 2808192"/>
              <a:gd name="connsiteY22" fmla="*/ 10229327 h 13203615"/>
              <a:gd name="connsiteX23" fmla="*/ 2808192 w 2808192"/>
              <a:gd name="connsiteY23" fmla="*/ 10924254 h 13203615"/>
              <a:gd name="connsiteX24" fmla="*/ 2808192 w 2808192"/>
              <a:gd name="connsiteY24" fmla="*/ 11619181 h 13203615"/>
              <a:gd name="connsiteX25" fmla="*/ 2808192 w 2808192"/>
              <a:gd name="connsiteY25" fmla="*/ 12050036 h 13203615"/>
              <a:gd name="connsiteX26" fmla="*/ 2808192 w 2808192"/>
              <a:gd name="connsiteY26" fmla="*/ 13203615 h 13203615"/>
              <a:gd name="connsiteX27" fmla="*/ 2190390 w 2808192"/>
              <a:gd name="connsiteY27" fmla="*/ 13203615 h 13203615"/>
              <a:gd name="connsiteX28" fmla="*/ 1656833 w 2808192"/>
              <a:gd name="connsiteY28" fmla="*/ 13203615 h 13203615"/>
              <a:gd name="connsiteX29" fmla="*/ 1067113 w 2808192"/>
              <a:gd name="connsiteY29" fmla="*/ 13203615 h 13203615"/>
              <a:gd name="connsiteX30" fmla="*/ 561638 w 2808192"/>
              <a:gd name="connsiteY30" fmla="*/ 13203615 h 13203615"/>
              <a:gd name="connsiteX31" fmla="*/ 0 w 2808192"/>
              <a:gd name="connsiteY31" fmla="*/ 13203615 h 13203615"/>
              <a:gd name="connsiteX32" fmla="*/ 0 w 2808192"/>
              <a:gd name="connsiteY32" fmla="*/ 12640724 h 13203615"/>
              <a:gd name="connsiteX33" fmla="*/ 0 w 2808192"/>
              <a:gd name="connsiteY33" fmla="*/ 11681725 h 13203615"/>
              <a:gd name="connsiteX34" fmla="*/ 0 w 2808192"/>
              <a:gd name="connsiteY34" fmla="*/ 10986798 h 13203615"/>
              <a:gd name="connsiteX35" fmla="*/ 0 w 2808192"/>
              <a:gd name="connsiteY35" fmla="*/ 10159834 h 13203615"/>
              <a:gd name="connsiteX36" fmla="*/ 0 w 2808192"/>
              <a:gd name="connsiteY36" fmla="*/ 9200835 h 13203615"/>
              <a:gd name="connsiteX37" fmla="*/ 0 w 2808192"/>
              <a:gd name="connsiteY37" fmla="*/ 8637944 h 13203615"/>
              <a:gd name="connsiteX38" fmla="*/ 0 w 2808192"/>
              <a:gd name="connsiteY38" fmla="*/ 7810981 h 13203615"/>
              <a:gd name="connsiteX39" fmla="*/ 0 w 2808192"/>
              <a:gd name="connsiteY39" fmla="*/ 7512162 h 13203615"/>
              <a:gd name="connsiteX40" fmla="*/ 0 w 2808192"/>
              <a:gd name="connsiteY40" fmla="*/ 6685199 h 13203615"/>
              <a:gd name="connsiteX41" fmla="*/ 0 w 2808192"/>
              <a:gd name="connsiteY41" fmla="*/ 5858235 h 13203615"/>
              <a:gd name="connsiteX42" fmla="*/ 0 w 2808192"/>
              <a:gd name="connsiteY42" fmla="*/ 5559417 h 13203615"/>
              <a:gd name="connsiteX43" fmla="*/ 0 w 2808192"/>
              <a:gd name="connsiteY43" fmla="*/ 4864490 h 13203615"/>
              <a:gd name="connsiteX44" fmla="*/ 0 w 2808192"/>
              <a:gd name="connsiteY44" fmla="*/ 3905490 h 13203615"/>
              <a:gd name="connsiteX45" fmla="*/ 0 w 2808192"/>
              <a:gd name="connsiteY45" fmla="*/ 3606672 h 13203615"/>
              <a:gd name="connsiteX46" fmla="*/ 0 w 2808192"/>
              <a:gd name="connsiteY46" fmla="*/ 3043781 h 13203615"/>
              <a:gd name="connsiteX47" fmla="*/ 0 w 2808192"/>
              <a:gd name="connsiteY47" fmla="*/ 2612926 h 13203615"/>
              <a:gd name="connsiteX48" fmla="*/ 0 w 2808192"/>
              <a:gd name="connsiteY48" fmla="*/ 1917999 h 13203615"/>
              <a:gd name="connsiteX49" fmla="*/ 0 w 2808192"/>
              <a:gd name="connsiteY49" fmla="*/ 1091036 h 13203615"/>
              <a:gd name="connsiteX50" fmla="*/ 0 w 2808192"/>
              <a:gd name="connsiteY50" fmla="*/ 0 h 13203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808192" h="13203615" extrusionOk="0">
                <a:moveTo>
                  <a:pt x="0" y="0"/>
                </a:moveTo>
                <a:cubicBezTo>
                  <a:pt x="249321" y="16905"/>
                  <a:pt x="401533" y="-2075"/>
                  <a:pt x="505475" y="0"/>
                </a:cubicBezTo>
                <a:cubicBezTo>
                  <a:pt x="609418" y="2075"/>
                  <a:pt x="848117" y="-6793"/>
                  <a:pt x="1010949" y="0"/>
                </a:cubicBezTo>
                <a:cubicBezTo>
                  <a:pt x="1173781" y="6793"/>
                  <a:pt x="1322169" y="-4930"/>
                  <a:pt x="1572588" y="0"/>
                </a:cubicBezTo>
                <a:cubicBezTo>
                  <a:pt x="1823007" y="4930"/>
                  <a:pt x="1935179" y="-12466"/>
                  <a:pt x="2106144" y="0"/>
                </a:cubicBezTo>
                <a:cubicBezTo>
                  <a:pt x="2277109" y="12466"/>
                  <a:pt x="2617963" y="34118"/>
                  <a:pt x="2808192" y="0"/>
                </a:cubicBezTo>
                <a:cubicBezTo>
                  <a:pt x="2807540" y="183314"/>
                  <a:pt x="2806934" y="336880"/>
                  <a:pt x="2808192" y="430855"/>
                </a:cubicBezTo>
                <a:cubicBezTo>
                  <a:pt x="2809450" y="524831"/>
                  <a:pt x="2780765" y="935017"/>
                  <a:pt x="2808192" y="1257818"/>
                </a:cubicBezTo>
                <a:cubicBezTo>
                  <a:pt x="2835619" y="1580619"/>
                  <a:pt x="2782912" y="1603492"/>
                  <a:pt x="2808192" y="1820709"/>
                </a:cubicBezTo>
                <a:cubicBezTo>
                  <a:pt x="2833472" y="2037926"/>
                  <a:pt x="2783810" y="2213861"/>
                  <a:pt x="2808192" y="2383600"/>
                </a:cubicBezTo>
                <a:cubicBezTo>
                  <a:pt x="2832574" y="2553339"/>
                  <a:pt x="2797654" y="2644391"/>
                  <a:pt x="2808192" y="2814455"/>
                </a:cubicBezTo>
                <a:cubicBezTo>
                  <a:pt x="2818730" y="2984520"/>
                  <a:pt x="2818423" y="3185515"/>
                  <a:pt x="2808192" y="3377346"/>
                </a:cubicBezTo>
                <a:cubicBezTo>
                  <a:pt x="2797961" y="3569177"/>
                  <a:pt x="2812250" y="3603643"/>
                  <a:pt x="2808192" y="3676164"/>
                </a:cubicBezTo>
                <a:cubicBezTo>
                  <a:pt x="2804134" y="3748685"/>
                  <a:pt x="2816174" y="3843387"/>
                  <a:pt x="2808192" y="3974983"/>
                </a:cubicBezTo>
                <a:cubicBezTo>
                  <a:pt x="2800210" y="4106579"/>
                  <a:pt x="2846747" y="4492291"/>
                  <a:pt x="2808192" y="4933982"/>
                </a:cubicBezTo>
                <a:cubicBezTo>
                  <a:pt x="2769637" y="5375673"/>
                  <a:pt x="2787235" y="5350368"/>
                  <a:pt x="2808192" y="5760946"/>
                </a:cubicBezTo>
                <a:cubicBezTo>
                  <a:pt x="2829149" y="6171524"/>
                  <a:pt x="2809156" y="5979299"/>
                  <a:pt x="2808192" y="6191801"/>
                </a:cubicBezTo>
                <a:cubicBezTo>
                  <a:pt x="2807228" y="6404304"/>
                  <a:pt x="2848207" y="6754947"/>
                  <a:pt x="2808192" y="7018764"/>
                </a:cubicBezTo>
                <a:cubicBezTo>
                  <a:pt x="2768177" y="7282581"/>
                  <a:pt x="2776910" y="7600515"/>
                  <a:pt x="2808192" y="7845727"/>
                </a:cubicBezTo>
                <a:cubicBezTo>
                  <a:pt x="2839474" y="8090939"/>
                  <a:pt x="2807779" y="8101658"/>
                  <a:pt x="2808192" y="8276582"/>
                </a:cubicBezTo>
                <a:cubicBezTo>
                  <a:pt x="2808605" y="8451506"/>
                  <a:pt x="2793994" y="8845107"/>
                  <a:pt x="2808192" y="9103545"/>
                </a:cubicBezTo>
                <a:cubicBezTo>
                  <a:pt x="2822390" y="9361983"/>
                  <a:pt x="2819943" y="9548369"/>
                  <a:pt x="2808192" y="9666436"/>
                </a:cubicBezTo>
                <a:cubicBezTo>
                  <a:pt x="2796441" y="9784503"/>
                  <a:pt x="2821682" y="9967176"/>
                  <a:pt x="2808192" y="10229327"/>
                </a:cubicBezTo>
                <a:cubicBezTo>
                  <a:pt x="2794702" y="10491478"/>
                  <a:pt x="2824976" y="10635615"/>
                  <a:pt x="2808192" y="10924254"/>
                </a:cubicBezTo>
                <a:cubicBezTo>
                  <a:pt x="2791408" y="11212893"/>
                  <a:pt x="2774130" y="11294890"/>
                  <a:pt x="2808192" y="11619181"/>
                </a:cubicBezTo>
                <a:cubicBezTo>
                  <a:pt x="2842254" y="11943472"/>
                  <a:pt x="2793799" y="11858287"/>
                  <a:pt x="2808192" y="12050036"/>
                </a:cubicBezTo>
                <a:cubicBezTo>
                  <a:pt x="2822585" y="12241785"/>
                  <a:pt x="2820331" y="12727982"/>
                  <a:pt x="2808192" y="13203615"/>
                </a:cubicBezTo>
                <a:cubicBezTo>
                  <a:pt x="2675148" y="13224966"/>
                  <a:pt x="2402289" y="13208026"/>
                  <a:pt x="2190390" y="13203615"/>
                </a:cubicBezTo>
                <a:cubicBezTo>
                  <a:pt x="1978491" y="13199204"/>
                  <a:pt x="1882357" y="13182411"/>
                  <a:pt x="1656833" y="13203615"/>
                </a:cubicBezTo>
                <a:cubicBezTo>
                  <a:pt x="1431309" y="13224819"/>
                  <a:pt x="1219121" y="13222391"/>
                  <a:pt x="1067113" y="13203615"/>
                </a:cubicBezTo>
                <a:cubicBezTo>
                  <a:pt x="915105" y="13184839"/>
                  <a:pt x="716458" y="13227792"/>
                  <a:pt x="561638" y="13203615"/>
                </a:cubicBezTo>
                <a:cubicBezTo>
                  <a:pt x="406819" y="13179438"/>
                  <a:pt x="144156" y="13197043"/>
                  <a:pt x="0" y="13203615"/>
                </a:cubicBezTo>
                <a:cubicBezTo>
                  <a:pt x="-7592" y="13060894"/>
                  <a:pt x="11421" y="12849109"/>
                  <a:pt x="0" y="12640724"/>
                </a:cubicBezTo>
                <a:cubicBezTo>
                  <a:pt x="-11421" y="12432339"/>
                  <a:pt x="-17214" y="11962869"/>
                  <a:pt x="0" y="11681725"/>
                </a:cubicBezTo>
                <a:cubicBezTo>
                  <a:pt x="17214" y="11400581"/>
                  <a:pt x="-25683" y="11196321"/>
                  <a:pt x="0" y="10986798"/>
                </a:cubicBezTo>
                <a:cubicBezTo>
                  <a:pt x="25683" y="10777275"/>
                  <a:pt x="-19880" y="10383743"/>
                  <a:pt x="0" y="10159834"/>
                </a:cubicBezTo>
                <a:cubicBezTo>
                  <a:pt x="19880" y="9935925"/>
                  <a:pt x="18297" y="9469990"/>
                  <a:pt x="0" y="9200835"/>
                </a:cubicBezTo>
                <a:cubicBezTo>
                  <a:pt x="-18297" y="8931680"/>
                  <a:pt x="-25412" y="8805194"/>
                  <a:pt x="0" y="8637944"/>
                </a:cubicBezTo>
                <a:cubicBezTo>
                  <a:pt x="25412" y="8470694"/>
                  <a:pt x="-35379" y="8021405"/>
                  <a:pt x="0" y="7810981"/>
                </a:cubicBezTo>
                <a:cubicBezTo>
                  <a:pt x="35379" y="7600557"/>
                  <a:pt x="-1149" y="7584272"/>
                  <a:pt x="0" y="7512162"/>
                </a:cubicBezTo>
                <a:cubicBezTo>
                  <a:pt x="1149" y="7440052"/>
                  <a:pt x="-21310" y="6984696"/>
                  <a:pt x="0" y="6685199"/>
                </a:cubicBezTo>
                <a:cubicBezTo>
                  <a:pt x="21310" y="6385702"/>
                  <a:pt x="8349" y="6027735"/>
                  <a:pt x="0" y="5858235"/>
                </a:cubicBezTo>
                <a:cubicBezTo>
                  <a:pt x="-8349" y="5688735"/>
                  <a:pt x="8005" y="5634435"/>
                  <a:pt x="0" y="5559417"/>
                </a:cubicBezTo>
                <a:cubicBezTo>
                  <a:pt x="-8005" y="5484399"/>
                  <a:pt x="10482" y="5181140"/>
                  <a:pt x="0" y="4864490"/>
                </a:cubicBezTo>
                <a:cubicBezTo>
                  <a:pt x="-10482" y="4547840"/>
                  <a:pt x="-6770" y="4164956"/>
                  <a:pt x="0" y="3905490"/>
                </a:cubicBezTo>
                <a:cubicBezTo>
                  <a:pt x="6770" y="3646024"/>
                  <a:pt x="4047" y="3734829"/>
                  <a:pt x="0" y="3606672"/>
                </a:cubicBezTo>
                <a:cubicBezTo>
                  <a:pt x="-4047" y="3478515"/>
                  <a:pt x="-13318" y="3236831"/>
                  <a:pt x="0" y="3043781"/>
                </a:cubicBezTo>
                <a:cubicBezTo>
                  <a:pt x="13318" y="2850731"/>
                  <a:pt x="-3251" y="2797460"/>
                  <a:pt x="0" y="2612926"/>
                </a:cubicBezTo>
                <a:cubicBezTo>
                  <a:pt x="3251" y="2428393"/>
                  <a:pt x="-6941" y="2196126"/>
                  <a:pt x="0" y="1917999"/>
                </a:cubicBezTo>
                <a:cubicBezTo>
                  <a:pt x="6941" y="1639872"/>
                  <a:pt x="-1802" y="1476047"/>
                  <a:pt x="0" y="1091036"/>
                </a:cubicBezTo>
                <a:cubicBezTo>
                  <a:pt x="1802" y="706025"/>
                  <a:pt x="25427" y="319213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275264261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Mortality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Poignancy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Nostalgia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Hallucinatory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Liminal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Disassociation</a:t>
            </a:r>
            <a:endParaRPr lang="en-GB" altLang="en-US" sz="2000" dirty="0">
              <a:latin typeface="Candara" panose="020E05020303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Distancing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Realism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Confrontational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Brutality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Casual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Nonchalant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Visceral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Shame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Guilt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Matter-of-fact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PTSD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Inescapable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Self-harm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Self-loathing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Anxiety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Disgust</a:t>
            </a:r>
            <a:endParaRPr lang="en-GB" altLang="en-US" sz="2000" dirty="0">
              <a:latin typeface="Candara" panose="020E05020303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Derisive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Colonialization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Rebellious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Faceless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Reclaiming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Auto-didacticism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Self-empowerment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Intimidating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Insignificance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Vulnerability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Epiphany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Transformation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Identity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Empathetic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Patriotic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heroism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Pathos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Tragedy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Conflict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2D321C-C62B-4B6D-96AD-54A1B328F928}"/>
              </a:ext>
            </a:extLst>
          </p:cNvPr>
          <p:cNvSpPr/>
          <p:nvPr/>
        </p:nvSpPr>
        <p:spPr>
          <a:xfrm>
            <a:off x="9062810" y="198554"/>
            <a:ext cx="2671990" cy="954107"/>
          </a:xfrm>
          <a:custGeom>
            <a:avLst/>
            <a:gdLst>
              <a:gd name="connsiteX0" fmla="*/ 0 w 2671990"/>
              <a:gd name="connsiteY0" fmla="*/ 0 h 954107"/>
              <a:gd name="connsiteX1" fmla="*/ 614558 w 2671990"/>
              <a:gd name="connsiteY1" fmla="*/ 0 h 954107"/>
              <a:gd name="connsiteX2" fmla="*/ 1229115 w 2671990"/>
              <a:gd name="connsiteY2" fmla="*/ 0 h 954107"/>
              <a:gd name="connsiteX3" fmla="*/ 1897113 w 2671990"/>
              <a:gd name="connsiteY3" fmla="*/ 0 h 954107"/>
              <a:gd name="connsiteX4" fmla="*/ 2671990 w 2671990"/>
              <a:gd name="connsiteY4" fmla="*/ 0 h 954107"/>
              <a:gd name="connsiteX5" fmla="*/ 2671990 w 2671990"/>
              <a:gd name="connsiteY5" fmla="*/ 457971 h 954107"/>
              <a:gd name="connsiteX6" fmla="*/ 2671990 w 2671990"/>
              <a:gd name="connsiteY6" fmla="*/ 954107 h 954107"/>
              <a:gd name="connsiteX7" fmla="*/ 2030712 w 2671990"/>
              <a:gd name="connsiteY7" fmla="*/ 954107 h 954107"/>
              <a:gd name="connsiteX8" fmla="*/ 1389435 w 2671990"/>
              <a:gd name="connsiteY8" fmla="*/ 954107 h 954107"/>
              <a:gd name="connsiteX9" fmla="*/ 667998 w 2671990"/>
              <a:gd name="connsiteY9" fmla="*/ 954107 h 954107"/>
              <a:gd name="connsiteX10" fmla="*/ 0 w 2671990"/>
              <a:gd name="connsiteY10" fmla="*/ 954107 h 954107"/>
              <a:gd name="connsiteX11" fmla="*/ 0 w 2671990"/>
              <a:gd name="connsiteY11" fmla="*/ 505677 h 954107"/>
              <a:gd name="connsiteX12" fmla="*/ 0 w 2671990"/>
              <a:gd name="connsiteY12" fmla="*/ 0 h 95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71990" h="954107" fill="none" extrusionOk="0">
                <a:moveTo>
                  <a:pt x="0" y="0"/>
                </a:moveTo>
                <a:cubicBezTo>
                  <a:pt x="126314" y="-25972"/>
                  <a:pt x="320416" y="-10881"/>
                  <a:pt x="614558" y="0"/>
                </a:cubicBezTo>
                <a:cubicBezTo>
                  <a:pt x="908700" y="10881"/>
                  <a:pt x="925587" y="1484"/>
                  <a:pt x="1229115" y="0"/>
                </a:cubicBezTo>
                <a:cubicBezTo>
                  <a:pt x="1532643" y="-1484"/>
                  <a:pt x="1564405" y="-24088"/>
                  <a:pt x="1897113" y="0"/>
                </a:cubicBezTo>
                <a:cubicBezTo>
                  <a:pt x="2229821" y="24088"/>
                  <a:pt x="2440938" y="-1596"/>
                  <a:pt x="2671990" y="0"/>
                </a:cubicBezTo>
                <a:cubicBezTo>
                  <a:pt x="2691497" y="192169"/>
                  <a:pt x="2655894" y="252934"/>
                  <a:pt x="2671990" y="457971"/>
                </a:cubicBezTo>
                <a:cubicBezTo>
                  <a:pt x="2688086" y="663008"/>
                  <a:pt x="2683187" y="747429"/>
                  <a:pt x="2671990" y="954107"/>
                </a:cubicBezTo>
                <a:cubicBezTo>
                  <a:pt x="2539002" y="985661"/>
                  <a:pt x="2343288" y="941636"/>
                  <a:pt x="2030712" y="954107"/>
                </a:cubicBezTo>
                <a:cubicBezTo>
                  <a:pt x="1718136" y="966578"/>
                  <a:pt x="1605758" y="984114"/>
                  <a:pt x="1389435" y="954107"/>
                </a:cubicBezTo>
                <a:cubicBezTo>
                  <a:pt x="1173112" y="924100"/>
                  <a:pt x="902307" y="982908"/>
                  <a:pt x="667998" y="954107"/>
                </a:cubicBezTo>
                <a:cubicBezTo>
                  <a:pt x="433689" y="925306"/>
                  <a:pt x="195754" y="964182"/>
                  <a:pt x="0" y="954107"/>
                </a:cubicBezTo>
                <a:cubicBezTo>
                  <a:pt x="-1957" y="785245"/>
                  <a:pt x="12512" y="678536"/>
                  <a:pt x="0" y="505677"/>
                </a:cubicBezTo>
                <a:cubicBezTo>
                  <a:pt x="-12512" y="332818"/>
                  <a:pt x="-10484" y="108194"/>
                  <a:pt x="0" y="0"/>
                </a:cubicBezTo>
                <a:close/>
              </a:path>
              <a:path w="2671990" h="954107" stroke="0" extrusionOk="0">
                <a:moveTo>
                  <a:pt x="0" y="0"/>
                </a:moveTo>
                <a:cubicBezTo>
                  <a:pt x="267240" y="-10055"/>
                  <a:pt x="412232" y="-14958"/>
                  <a:pt x="667998" y="0"/>
                </a:cubicBezTo>
                <a:cubicBezTo>
                  <a:pt x="923764" y="14958"/>
                  <a:pt x="1125554" y="-2852"/>
                  <a:pt x="1282555" y="0"/>
                </a:cubicBezTo>
                <a:cubicBezTo>
                  <a:pt x="1439556" y="2852"/>
                  <a:pt x="1670849" y="31731"/>
                  <a:pt x="1977273" y="0"/>
                </a:cubicBezTo>
                <a:cubicBezTo>
                  <a:pt x="2283697" y="-31731"/>
                  <a:pt x="2378359" y="-1093"/>
                  <a:pt x="2671990" y="0"/>
                </a:cubicBezTo>
                <a:cubicBezTo>
                  <a:pt x="2668798" y="152446"/>
                  <a:pt x="2675446" y="253278"/>
                  <a:pt x="2671990" y="477054"/>
                </a:cubicBezTo>
                <a:cubicBezTo>
                  <a:pt x="2668534" y="700830"/>
                  <a:pt x="2668790" y="819522"/>
                  <a:pt x="2671990" y="954107"/>
                </a:cubicBezTo>
                <a:cubicBezTo>
                  <a:pt x="2496622" y="981966"/>
                  <a:pt x="2225200" y="933635"/>
                  <a:pt x="2084152" y="954107"/>
                </a:cubicBezTo>
                <a:cubicBezTo>
                  <a:pt x="1943104" y="974579"/>
                  <a:pt x="1560814" y="970583"/>
                  <a:pt x="1362715" y="954107"/>
                </a:cubicBezTo>
                <a:cubicBezTo>
                  <a:pt x="1164616" y="937631"/>
                  <a:pt x="1000875" y="964299"/>
                  <a:pt x="694717" y="954107"/>
                </a:cubicBezTo>
                <a:cubicBezTo>
                  <a:pt x="388559" y="943915"/>
                  <a:pt x="162773" y="963275"/>
                  <a:pt x="0" y="954107"/>
                </a:cubicBezTo>
                <a:cubicBezTo>
                  <a:pt x="-4894" y="812473"/>
                  <a:pt x="10652" y="653193"/>
                  <a:pt x="0" y="496136"/>
                </a:cubicBezTo>
                <a:cubicBezTo>
                  <a:pt x="-10652" y="339079"/>
                  <a:pt x="14146" y="151671"/>
                  <a:pt x="0" y="0"/>
                </a:cubicBezTo>
                <a:close/>
              </a:path>
            </a:pathLst>
          </a:custGeom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562119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Conceptual Vocab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2748B7-D4BD-4B83-AC6F-EE05E53669C5}"/>
              </a:ext>
            </a:extLst>
          </p:cNvPr>
          <p:cNvSpPr/>
          <p:nvPr/>
        </p:nvSpPr>
        <p:spPr>
          <a:xfrm rot="5400000">
            <a:off x="8228979" y="2152775"/>
            <a:ext cx="4339650" cy="2671989"/>
          </a:xfrm>
          <a:custGeom>
            <a:avLst/>
            <a:gdLst>
              <a:gd name="connsiteX0" fmla="*/ 0 w 4339650"/>
              <a:gd name="connsiteY0" fmla="*/ 0 h 2671989"/>
              <a:gd name="connsiteX1" fmla="*/ 706743 w 4339650"/>
              <a:gd name="connsiteY1" fmla="*/ 0 h 2671989"/>
              <a:gd name="connsiteX2" fmla="*/ 1370090 w 4339650"/>
              <a:gd name="connsiteY2" fmla="*/ 0 h 2671989"/>
              <a:gd name="connsiteX3" fmla="*/ 2033436 w 4339650"/>
              <a:gd name="connsiteY3" fmla="*/ 0 h 2671989"/>
              <a:gd name="connsiteX4" fmla="*/ 2566593 w 4339650"/>
              <a:gd name="connsiteY4" fmla="*/ 0 h 2671989"/>
              <a:gd name="connsiteX5" fmla="*/ 3186543 w 4339650"/>
              <a:gd name="connsiteY5" fmla="*/ 0 h 2671989"/>
              <a:gd name="connsiteX6" fmla="*/ 3806493 w 4339650"/>
              <a:gd name="connsiteY6" fmla="*/ 0 h 2671989"/>
              <a:gd name="connsiteX7" fmla="*/ 4339650 w 4339650"/>
              <a:gd name="connsiteY7" fmla="*/ 0 h 2671989"/>
              <a:gd name="connsiteX8" fmla="*/ 4339650 w 4339650"/>
              <a:gd name="connsiteY8" fmla="*/ 641277 h 2671989"/>
              <a:gd name="connsiteX9" fmla="*/ 4339650 w 4339650"/>
              <a:gd name="connsiteY9" fmla="*/ 1229115 h 2671989"/>
              <a:gd name="connsiteX10" fmla="*/ 4339650 w 4339650"/>
              <a:gd name="connsiteY10" fmla="*/ 1897112 h 2671989"/>
              <a:gd name="connsiteX11" fmla="*/ 4339650 w 4339650"/>
              <a:gd name="connsiteY11" fmla="*/ 2671989 h 2671989"/>
              <a:gd name="connsiteX12" fmla="*/ 3676304 w 4339650"/>
              <a:gd name="connsiteY12" fmla="*/ 2671989 h 2671989"/>
              <a:gd name="connsiteX13" fmla="*/ 3056354 w 4339650"/>
              <a:gd name="connsiteY13" fmla="*/ 2671989 h 2671989"/>
              <a:gd name="connsiteX14" fmla="*/ 2479800 w 4339650"/>
              <a:gd name="connsiteY14" fmla="*/ 2671989 h 2671989"/>
              <a:gd name="connsiteX15" fmla="*/ 1990040 w 4339650"/>
              <a:gd name="connsiteY15" fmla="*/ 2671989 h 2671989"/>
              <a:gd name="connsiteX16" fmla="*/ 1500279 w 4339650"/>
              <a:gd name="connsiteY16" fmla="*/ 2671989 h 2671989"/>
              <a:gd name="connsiteX17" fmla="*/ 793536 w 4339650"/>
              <a:gd name="connsiteY17" fmla="*/ 2671989 h 2671989"/>
              <a:gd name="connsiteX18" fmla="*/ 0 w 4339650"/>
              <a:gd name="connsiteY18" fmla="*/ 2671989 h 2671989"/>
              <a:gd name="connsiteX19" fmla="*/ 0 w 4339650"/>
              <a:gd name="connsiteY19" fmla="*/ 1977272 h 2671989"/>
              <a:gd name="connsiteX20" fmla="*/ 0 w 4339650"/>
              <a:gd name="connsiteY20" fmla="*/ 1282555 h 2671989"/>
              <a:gd name="connsiteX21" fmla="*/ 0 w 4339650"/>
              <a:gd name="connsiteY21" fmla="*/ 0 h 267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39650" h="2671989" fill="none" extrusionOk="0">
                <a:moveTo>
                  <a:pt x="0" y="0"/>
                </a:moveTo>
                <a:cubicBezTo>
                  <a:pt x="313651" y="-5960"/>
                  <a:pt x="446035" y="30956"/>
                  <a:pt x="706743" y="0"/>
                </a:cubicBezTo>
                <a:cubicBezTo>
                  <a:pt x="967451" y="-30956"/>
                  <a:pt x="1225163" y="28789"/>
                  <a:pt x="1370090" y="0"/>
                </a:cubicBezTo>
                <a:cubicBezTo>
                  <a:pt x="1515017" y="-28789"/>
                  <a:pt x="1727974" y="-22621"/>
                  <a:pt x="2033436" y="0"/>
                </a:cubicBezTo>
                <a:cubicBezTo>
                  <a:pt x="2338898" y="22621"/>
                  <a:pt x="2431347" y="-23963"/>
                  <a:pt x="2566593" y="0"/>
                </a:cubicBezTo>
                <a:cubicBezTo>
                  <a:pt x="2701839" y="23963"/>
                  <a:pt x="3016838" y="-2447"/>
                  <a:pt x="3186543" y="0"/>
                </a:cubicBezTo>
                <a:cubicBezTo>
                  <a:pt x="3356248" y="2447"/>
                  <a:pt x="3615409" y="28948"/>
                  <a:pt x="3806493" y="0"/>
                </a:cubicBezTo>
                <a:cubicBezTo>
                  <a:pt x="3997577" y="-28948"/>
                  <a:pt x="4100985" y="-4473"/>
                  <a:pt x="4339650" y="0"/>
                </a:cubicBezTo>
                <a:cubicBezTo>
                  <a:pt x="4353268" y="268491"/>
                  <a:pt x="4324110" y="429136"/>
                  <a:pt x="4339650" y="641277"/>
                </a:cubicBezTo>
                <a:cubicBezTo>
                  <a:pt x="4355190" y="853418"/>
                  <a:pt x="4344789" y="994654"/>
                  <a:pt x="4339650" y="1229115"/>
                </a:cubicBezTo>
                <a:cubicBezTo>
                  <a:pt x="4334511" y="1463576"/>
                  <a:pt x="4309616" y="1706237"/>
                  <a:pt x="4339650" y="1897112"/>
                </a:cubicBezTo>
                <a:cubicBezTo>
                  <a:pt x="4369684" y="2087987"/>
                  <a:pt x="4343731" y="2309943"/>
                  <a:pt x="4339650" y="2671989"/>
                </a:cubicBezTo>
                <a:cubicBezTo>
                  <a:pt x="4031938" y="2683742"/>
                  <a:pt x="3956684" y="2668528"/>
                  <a:pt x="3676304" y="2671989"/>
                </a:cubicBezTo>
                <a:cubicBezTo>
                  <a:pt x="3395924" y="2675450"/>
                  <a:pt x="3241572" y="2670167"/>
                  <a:pt x="3056354" y="2671989"/>
                </a:cubicBezTo>
                <a:cubicBezTo>
                  <a:pt x="2871136" y="2673812"/>
                  <a:pt x="2623807" y="2667709"/>
                  <a:pt x="2479800" y="2671989"/>
                </a:cubicBezTo>
                <a:cubicBezTo>
                  <a:pt x="2335793" y="2676269"/>
                  <a:pt x="2186181" y="2684966"/>
                  <a:pt x="1990040" y="2671989"/>
                </a:cubicBezTo>
                <a:cubicBezTo>
                  <a:pt x="1793899" y="2659012"/>
                  <a:pt x="1604752" y="2659133"/>
                  <a:pt x="1500279" y="2671989"/>
                </a:cubicBezTo>
                <a:cubicBezTo>
                  <a:pt x="1395806" y="2684845"/>
                  <a:pt x="980024" y="2647510"/>
                  <a:pt x="793536" y="2671989"/>
                </a:cubicBezTo>
                <a:cubicBezTo>
                  <a:pt x="607048" y="2696468"/>
                  <a:pt x="384219" y="2700328"/>
                  <a:pt x="0" y="2671989"/>
                </a:cubicBezTo>
                <a:cubicBezTo>
                  <a:pt x="-18562" y="2459261"/>
                  <a:pt x="-4477" y="2232232"/>
                  <a:pt x="0" y="1977272"/>
                </a:cubicBezTo>
                <a:cubicBezTo>
                  <a:pt x="4477" y="1722312"/>
                  <a:pt x="2263" y="1425969"/>
                  <a:pt x="0" y="1282555"/>
                </a:cubicBezTo>
                <a:cubicBezTo>
                  <a:pt x="-2263" y="1139141"/>
                  <a:pt x="47441" y="390011"/>
                  <a:pt x="0" y="0"/>
                </a:cubicBezTo>
                <a:close/>
              </a:path>
              <a:path w="4339650" h="2671989" stroke="0" extrusionOk="0">
                <a:moveTo>
                  <a:pt x="0" y="0"/>
                </a:moveTo>
                <a:cubicBezTo>
                  <a:pt x="176204" y="-6210"/>
                  <a:pt x="456515" y="26230"/>
                  <a:pt x="619950" y="0"/>
                </a:cubicBezTo>
                <a:cubicBezTo>
                  <a:pt x="783385" y="-26230"/>
                  <a:pt x="1075935" y="6743"/>
                  <a:pt x="1239900" y="0"/>
                </a:cubicBezTo>
                <a:cubicBezTo>
                  <a:pt x="1403865" y="-6743"/>
                  <a:pt x="1638620" y="2403"/>
                  <a:pt x="1946643" y="0"/>
                </a:cubicBezTo>
                <a:cubicBezTo>
                  <a:pt x="2254666" y="-2403"/>
                  <a:pt x="2204769" y="10833"/>
                  <a:pt x="2436404" y="0"/>
                </a:cubicBezTo>
                <a:cubicBezTo>
                  <a:pt x="2668039" y="-10833"/>
                  <a:pt x="2838949" y="8442"/>
                  <a:pt x="2969561" y="0"/>
                </a:cubicBezTo>
                <a:cubicBezTo>
                  <a:pt x="3100173" y="-8442"/>
                  <a:pt x="3496448" y="-12191"/>
                  <a:pt x="3676303" y="0"/>
                </a:cubicBezTo>
                <a:cubicBezTo>
                  <a:pt x="3856158" y="12191"/>
                  <a:pt x="4099344" y="21128"/>
                  <a:pt x="4339650" y="0"/>
                </a:cubicBezTo>
                <a:cubicBezTo>
                  <a:pt x="4357255" y="324671"/>
                  <a:pt x="4322878" y="416379"/>
                  <a:pt x="4339650" y="667997"/>
                </a:cubicBezTo>
                <a:cubicBezTo>
                  <a:pt x="4356422" y="919615"/>
                  <a:pt x="4363282" y="1114621"/>
                  <a:pt x="4339650" y="1389434"/>
                </a:cubicBezTo>
                <a:cubicBezTo>
                  <a:pt x="4316018" y="1664247"/>
                  <a:pt x="4310645" y="1857565"/>
                  <a:pt x="4339650" y="2003992"/>
                </a:cubicBezTo>
                <a:cubicBezTo>
                  <a:pt x="4368655" y="2150419"/>
                  <a:pt x="4365580" y="2516087"/>
                  <a:pt x="4339650" y="2671989"/>
                </a:cubicBezTo>
                <a:cubicBezTo>
                  <a:pt x="4064041" y="2683743"/>
                  <a:pt x="3912386" y="2685194"/>
                  <a:pt x="3719700" y="2671989"/>
                </a:cubicBezTo>
                <a:cubicBezTo>
                  <a:pt x="3527014" y="2658785"/>
                  <a:pt x="3386573" y="2677926"/>
                  <a:pt x="3099750" y="2671989"/>
                </a:cubicBezTo>
                <a:cubicBezTo>
                  <a:pt x="2812927" y="2666053"/>
                  <a:pt x="2699982" y="2699501"/>
                  <a:pt x="2479800" y="2671989"/>
                </a:cubicBezTo>
                <a:cubicBezTo>
                  <a:pt x="2259618" y="2644478"/>
                  <a:pt x="2136969" y="2686120"/>
                  <a:pt x="1859850" y="2671989"/>
                </a:cubicBezTo>
                <a:cubicBezTo>
                  <a:pt x="1582731" y="2657859"/>
                  <a:pt x="1297442" y="2639304"/>
                  <a:pt x="1153107" y="2671989"/>
                </a:cubicBezTo>
                <a:cubicBezTo>
                  <a:pt x="1008772" y="2704674"/>
                  <a:pt x="881448" y="2653226"/>
                  <a:pt x="663347" y="2671989"/>
                </a:cubicBezTo>
                <a:cubicBezTo>
                  <a:pt x="445246" y="2690752"/>
                  <a:pt x="135663" y="2641680"/>
                  <a:pt x="0" y="2671989"/>
                </a:cubicBezTo>
                <a:cubicBezTo>
                  <a:pt x="24779" y="2466633"/>
                  <a:pt x="-5894" y="2176545"/>
                  <a:pt x="0" y="2030712"/>
                </a:cubicBezTo>
                <a:cubicBezTo>
                  <a:pt x="5894" y="1884879"/>
                  <a:pt x="29883" y="1684022"/>
                  <a:pt x="0" y="1389434"/>
                </a:cubicBezTo>
                <a:cubicBezTo>
                  <a:pt x="-29883" y="1094846"/>
                  <a:pt x="4975" y="932562"/>
                  <a:pt x="0" y="721437"/>
                </a:cubicBezTo>
                <a:cubicBezTo>
                  <a:pt x="-4975" y="510312"/>
                  <a:pt x="12383" y="15546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824804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This is the vocabulary which may lift </a:t>
            </a:r>
            <a:r>
              <a:rPr lang="en-GB" b="1" u="sng" dirty="0">
                <a:solidFill>
                  <a:srgbClr val="FF0000"/>
                </a:solidFill>
              </a:rPr>
              <a:t>your inferences </a:t>
            </a:r>
            <a:r>
              <a:rPr lang="en-GB" b="1" dirty="0">
                <a:solidFill>
                  <a:srgbClr val="FF0000"/>
                </a:solidFill>
              </a:rPr>
              <a:t>into the higher levels of the mark scheme, when used well.</a:t>
            </a:r>
          </a:p>
          <a:p>
            <a:pPr marL="342900" indent="-342900">
              <a:buFontTx/>
              <a:buChar char="-"/>
            </a:pPr>
            <a:r>
              <a:rPr lang="en-GB" b="1" dirty="0"/>
              <a:t>Do you know what these words/phrases mean?</a:t>
            </a:r>
          </a:p>
          <a:p>
            <a:pPr marL="342900" indent="-342900">
              <a:buFontTx/>
              <a:buChar char="-"/>
            </a:pPr>
            <a:r>
              <a:rPr lang="en-GB" b="1" dirty="0"/>
              <a:t>Can you confidently apply them when discussing the poems?</a:t>
            </a:r>
          </a:p>
          <a:p>
            <a:pPr marL="342900" indent="-342900">
              <a:buFontTx/>
              <a:buChar char="-"/>
            </a:pPr>
            <a:r>
              <a:rPr lang="en-GB" b="1" dirty="0"/>
              <a:t>Can you clearly explain how poet’s methods create connections with these concepts?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64A3C0-23E4-4A10-8867-595159EB1979}"/>
              </a:ext>
            </a:extLst>
          </p:cNvPr>
          <p:cNvSpPr/>
          <p:nvPr/>
        </p:nvSpPr>
        <p:spPr>
          <a:xfrm>
            <a:off x="8871207" y="7389436"/>
            <a:ext cx="2996739" cy="8354595"/>
          </a:xfrm>
          <a:custGeom>
            <a:avLst/>
            <a:gdLst>
              <a:gd name="connsiteX0" fmla="*/ 0 w 2996739"/>
              <a:gd name="connsiteY0" fmla="*/ 0 h 8354595"/>
              <a:gd name="connsiteX1" fmla="*/ 539413 w 2996739"/>
              <a:gd name="connsiteY1" fmla="*/ 0 h 8354595"/>
              <a:gd name="connsiteX2" fmla="*/ 1108793 w 2996739"/>
              <a:gd name="connsiteY2" fmla="*/ 0 h 8354595"/>
              <a:gd name="connsiteX3" fmla="*/ 1678174 w 2996739"/>
              <a:gd name="connsiteY3" fmla="*/ 0 h 8354595"/>
              <a:gd name="connsiteX4" fmla="*/ 2337456 w 2996739"/>
              <a:gd name="connsiteY4" fmla="*/ 0 h 8354595"/>
              <a:gd name="connsiteX5" fmla="*/ 2996739 w 2996739"/>
              <a:gd name="connsiteY5" fmla="*/ 0 h 8354595"/>
              <a:gd name="connsiteX6" fmla="*/ 2996739 w 2996739"/>
              <a:gd name="connsiteY6" fmla="*/ 779762 h 8354595"/>
              <a:gd name="connsiteX7" fmla="*/ 2996739 w 2996739"/>
              <a:gd name="connsiteY7" fmla="*/ 1392433 h 8354595"/>
              <a:gd name="connsiteX8" fmla="*/ 2996739 w 2996739"/>
              <a:gd name="connsiteY8" fmla="*/ 1921557 h 8354595"/>
              <a:gd name="connsiteX9" fmla="*/ 2996739 w 2996739"/>
              <a:gd name="connsiteY9" fmla="*/ 2701319 h 8354595"/>
              <a:gd name="connsiteX10" fmla="*/ 2996739 w 2996739"/>
              <a:gd name="connsiteY10" fmla="*/ 3146897 h 8354595"/>
              <a:gd name="connsiteX11" fmla="*/ 2996739 w 2996739"/>
              <a:gd name="connsiteY11" fmla="*/ 3676022 h 8354595"/>
              <a:gd name="connsiteX12" fmla="*/ 2996739 w 2996739"/>
              <a:gd name="connsiteY12" fmla="*/ 4288692 h 8354595"/>
              <a:gd name="connsiteX13" fmla="*/ 2996739 w 2996739"/>
              <a:gd name="connsiteY13" fmla="*/ 5152000 h 8354595"/>
              <a:gd name="connsiteX14" fmla="*/ 2996739 w 2996739"/>
              <a:gd name="connsiteY14" fmla="*/ 5848217 h 8354595"/>
              <a:gd name="connsiteX15" fmla="*/ 2996739 w 2996739"/>
              <a:gd name="connsiteY15" fmla="*/ 6544433 h 8354595"/>
              <a:gd name="connsiteX16" fmla="*/ 2996739 w 2996739"/>
              <a:gd name="connsiteY16" fmla="*/ 6990011 h 8354595"/>
              <a:gd name="connsiteX17" fmla="*/ 2996739 w 2996739"/>
              <a:gd name="connsiteY17" fmla="*/ 7519136 h 8354595"/>
              <a:gd name="connsiteX18" fmla="*/ 2996739 w 2996739"/>
              <a:gd name="connsiteY18" fmla="*/ 8354595 h 8354595"/>
              <a:gd name="connsiteX19" fmla="*/ 2337456 w 2996739"/>
              <a:gd name="connsiteY19" fmla="*/ 8354595 h 8354595"/>
              <a:gd name="connsiteX20" fmla="*/ 1738109 w 2996739"/>
              <a:gd name="connsiteY20" fmla="*/ 8354595 h 8354595"/>
              <a:gd name="connsiteX21" fmla="*/ 1138761 w 2996739"/>
              <a:gd name="connsiteY21" fmla="*/ 8354595 h 8354595"/>
              <a:gd name="connsiteX22" fmla="*/ 629315 w 2996739"/>
              <a:gd name="connsiteY22" fmla="*/ 8354595 h 8354595"/>
              <a:gd name="connsiteX23" fmla="*/ 0 w 2996739"/>
              <a:gd name="connsiteY23" fmla="*/ 8354595 h 8354595"/>
              <a:gd name="connsiteX24" fmla="*/ 0 w 2996739"/>
              <a:gd name="connsiteY24" fmla="*/ 7574833 h 8354595"/>
              <a:gd name="connsiteX25" fmla="*/ 0 w 2996739"/>
              <a:gd name="connsiteY25" fmla="*/ 7129254 h 8354595"/>
              <a:gd name="connsiteX26" fmla="*/ 0 w 2996739"/>
              <a:gd name="connsiteY26" fmla="*/ 6516584 h 8354595"/>
              <a:gd name="connsiteX27" fmla="*/ 0 w 2996739"/>
              <a:gd name="connsiteY27" fmla="*/ 5736822 h 8354595"/>
              <a:gd name="connsiteX28" fmla="*/ 0 w 2996739"/>
              <a:gd name="connsiteY28" fmla="*/ 5207698 h 8354595"/>
              <a:gd name="connsiteX29" fmla="*/ 0 w 2996739"/>
              <a:gd name="connsiteY29" fmla="*/ 4595027 h 8354595"/>
              <a:gd name="connsiteX30" fmla="*/ 0 w 2996739"/>
              <a:gd name="connsiteY30" fmla="*/ 3815265 h 8354595"/>
              <a:gd name="connsiteX31" fmla="*/ 0 w 2996739"/>
              <a:gd name="connsiteY31" fmla="*/ 3202595 h 8354595"/>
              <a:gd name="connsiteX32" fmla="*/ 0 w 2996739"/>
              <a:gd name="connsiteY32" fmla="*/ 2339287 h 8354595"/>
              <a:gd name="connsiteX33" fmla="*/ 0 w 2996739"/>
              <a:gd name="connsiteY33" fmla="*/ 1810162 h 8354595"/>
              <a:gd name="connsiteX34" fmla="*/ 0 w 2996739"/>
              <a:gd name="connsiteY34" fmla="*/ 1364584 h 8354595"/>
              <a:gd name="connsiteX35" fmla="*/ 0 w 2996739"/>
              <a:gd name="connsiteY35" fmla="*/ 0 h 835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96739" h="8354595" fill="none" extrusionOk="0">
                <a:moveTo>
                  <a:pt x="0" y="0"/>
                </a:moveTo>
                <a:cubicBezTo>
                  <a:pt x="264134" y="1784"/>
                  <a:pt x="295252" y="16738"/>
                  <a:pt x="539413" y="0"/>
                </a:cubicBezTo>
                <a:cubicBezTo>
                  <a:pt x="783574" y="-16738"/>
                  <a:pt x="933540" y="-417"/>
                  <a:pt x="1108793" y="0"/>
                </a:cubicBezTo>
                <a:cubicBezTo>
                  <a:pt x="1284046" y="417"/>
                  <a:pt x="1531401" y="-12986"/>
                  <a:pt x="1678174" y="0"/>
                </a:cubicBezTo>
                <a:cubicBezTo>
                  <a:pt x="1824947" y="12986"/>
                  <a:pt x="2199486" y="-16364"/>
                  <a:pt x="2337456" y="0"/>
                </a:cubicBezTo>
                <a:cubicBezTo>
                  <a:pt x="2475426" y="16364"/>
                  <a:pt x="2674286" y="26636"/>
                  <a:pt x="2996739" y="0"/>
                </a:cubicBezTo>
                <a:cubicBezTo>
                  <a:pt x="2985233" y="245316"/>
                  <a:pt x="2968691" y="490778"/>
                  <a:pt x="2996739" y="779762"/>
                </a:cubicBezTo>
                <a:cubicBezTo>
                  <a:pt x="3024787" y="1068746"/>
                  <a:pt x="3005328" y="1143344"/>
                  <a:pt x="2996739" y="1392433"/>
                </a:cubicBezTo>
                <a:cubicBezTo>
                  <a:pt x="2988150" y="1641522"/>
                  <a:pt x="2994012" y="1718213"/>
                  <a:pt x="2996739" y="1921557"/>
                </a:cubicBezTo>
                <a:cubicBezTo>
                  <a:pt x="2999466" y="2124901"/>
                  <a:pt x="2986666" y="2327953"/>
                  <a:pt x="2996739" y="2701319"/>
                </a:cubicBezTo>
                <a:cubicBezTo>
                  <a:pt x="3006812" y="3074685"/>
                  <a:pt x="2984219" y="3050378"/>
                  <a:pt x="2996739" y="3146897"/>
                </a:cubicBezTo>
                <a:cubicBezTo>
                  <a:pt x="3009259" y="3243416"/>
                  <a:pt x="2994658" y="3466785"/>
                  <a:pt x="2996739" y="3676022"/>
                </a:cubicBezTo>
                <a:cubicBezTo>
                  <a:pt x="2998820" y="3885259"/>
                  <a:pt x="3022764" y="4145464"/>
                  <a:pt x="2996739" y="4288692"/>
                </a:cubicBezTo>
                <a:cubicBezTo>
                  <a:pt x="2970715" y="4431920"/>
                  <a:pt x="2980682" y="4729575"/>
                  <a:pt x="2996739" y="5152000"/>
                </a:cubicBezTo>
                <a:cubicBezTo>
                  <a:pt x="3012796" y="5574425"/>
                  <a:pt x="3006594" y="5507942"/>
                  <a:pt x="2996739" y="5848217"/>
                </a:cubicBezTo>
                <a:cubicBezTo>
                  <a:pt x="2986884" y="6188492"/>
                  <a:pt x="3015809" y="6387996"/>
                  <a:pt x="2996739" y="6544433"/>
                </a:cubicBezTo>
                <a:cubicBezTo>
                  <a:pt x="2977669" y="6700870"/>
                  <a:pt x="3008861" y="6843938"/>
                  <a:pt x="2996739" y="6990011"/>
                </a:cubicBezTo>
                <a:cubicBezTo>
                  <a:pt x="2984617" y="7136084"/>
                  <a:pt x="3009626" y="7320462"/>
                  <a:pt x="2996739" y="7519136"/>
                </a:cubicBezTo>
                <a:cubicBezTo>
                  <a:pt x="2983852" y="7717811"/>
                  <a:pt x="2956665" y="7955787"/>
                  <a:pt x="2996739" y="8354595"/>
                </a:cubicBezTo>
                <a:cubicBezTo>
                  <a:pt x="2742361" y="8356892"/>
                  <a:pt x="2566869" y="8322983"/>
                  <a:pt x="2337456" y="8354595"/>
                </a:cubicBezTo>
                <a:cubicBezTo>
                  <a:pt x="2108043" y="8386207"/>
                  <a:pt x="1871229" y="8371424"/>
                  <a:pt x="1738109" y="8354595"/>
                </a:cubicBezTo>
                <a:cubicBezTo>
                  <a:pt x="1604989" y="8337766"/>
                  <a:pt x="1299680" y="8347702"/>
                  <a:pt x="1138761" y="8354595"/>
                </a:cubicBezTo>
                <a:cubicBezTo>
                  <a:pt x="977842" y="8361488"/>
                  <a:pt x="874924" y="8345390"/>
                  <a:pt x="629315" y="8354595"/>
                </a:cubicBezTo>
                <a:cubicBezTo>
                  <a:pt x="383706" y="8363800"/>
                  <a:pt x="194092" y="8346758"/>
                  <a:pt x="0" y="8354595"/>
                </a:cubicBezTo>
                <a:cubicBezTo>
                  <a:pt x="27117" y="8149362"/>
                  <a:pt x="-37815" y="7861108"/>
                  <a:pt x="0" y="7574833"/>
                </a:cubicBezTo>
                <a:cubicBezTo>
                  <a:pt x="37815" y="7288558"/>
                  <a:pt x="10010" y="7349895"/>
                  <a:pt x="0" y="7129254"/>
                </a:cubicBezTo>
                <a:cubicBezTo>
                  <a:pt x="-10010" y="6908613"/>
                  <a:pt x="27011" y="6785562"/>
                  <a:pt x="0" y="6516584"/>
                </a:cubicBezTo>
                <a:cubicBezTo>
                  <a:pt x="-27011" y="6247606"/>
                  <a:pt x="-5376" y="6114999"/>
                  <a:pt x="0" y="5736822"/>
                </a:cubicBezTo>
                <a:cubicBezTo>
                  <a:pt x="5376" y="5358645"/>
                  <a:pt x="10738" y="5350841"/>
                  <a:pt x="0" y="5207698"/>
                </a:cubicBezTo>
                <a:cubicBezTo>
                  <a:pt x="-10738" y="5064555"/>
                  <a:pt x="-5403" y="4817631"/>
                  <a:pt x="0" y="4595027"/>
                </a:cubicBezTo>
                <a:cubicBezTo>
                  <a:pt x="5403" y="4372423"/>
                  <a:pt x="13543" y="4168821"/>
                  <a:pt x="0" y="3815265"/>
                </a:cubicBezTo>
                <a:cubicBezTo>
                  <a:pt x="-13543" y="3461709"/>
                  <a:pt x="-12628" y="3453880"/>
                  <a:pt x="0" y="3202595"/>
                </a:cubicBezTo>
                <a:cubicBezTo>
                  <a:pt x="12628" y="2951310"/>
                  <a:pt x="-42459" y="2721851"/>
                  <a:pt x="0" y="2339287"/>
                </a:cubicBezTo>
                <a:cubicBezTo>
                  <a:pt x="42459" y="1956723"/>
                  <a:pt x="-19301" y="1929843"/>
                  <a:pt x="0" y="1810162"/>
                </a:cubicBezTo>
                <a:cubicBezTo>
                  <a:pt x="19301" y="1690482"/>
                  <a:pt x="-7700" y="1477934"/>
                  <a:pt x="0" y="1364584"/>
                </a:cubicBezTo>
                <a:cubicBezTo>
                  <a:pt x="7700" y="1251234"/>
                  <a:pt x="-67177" y="671625"/>
                  <a:pt x="0" y="0"/>
                </a:cubicBezTo>
                <a:close/>
              </a:path>
              <a:path w="2996739" h="8354595" stroke="0" extrusionOk="0">
                <a:moveTo>
                  <a:pt x="0" y="0"/>
                </a:moveTo>
                <a:cubicBezTo>
                  <a:pt x="303325" y="32518"/>
                  <a:pt x="501163" y="-2310"/>
                  <a:pt x="659283" y="0"/>
                </a:cubicBezTo>
                <a:cubicBezTo>
                  <a:pt x="817403" y="2310"/>
                  <a:pt x="1103141" y="12184"/>
                  <a:pt x="1228663" y="0"/>
                </a:cubicBezTo>
                <a:cubicBezTo>
                  <a:pt x="1354185" y="-12184"/>
                  <a:pt x="1568955" y="-5324"/>
                  <a:pt x="1738109" y="0"/>
                </a:cubicBezTo>
                <a:cubicBezTo>
                  <a:pt x="1907263" y="5324"/>
                  <a:pt x="2116869" y="-22811"/>
                  <a:pt x="2397391" y="0"/>
                </a:cubicBezTo>
                <a:cubicBezTo>
                  <a:pt x="2677913" y="22811"/>
                  <a:pt x="2814717" y="-7988"/>
                  <a:pt x="2996739" y="0"/>
                </a:cubicBezTo>
                <a:cubicBezTo>
                  <a:pt x="2958164" y="304106"/>
                  <a:pt x="2960151" y="581059"/>
                  <a:pt x="2996739" y="863308"/>
                </a:cubicBezTo>
                <a:cubicBezTo>
                  <a:pt x="3033327" y="1145557"/>
                  <a:pt x="2976604" y="1482739"/>
                  <a:pt x="2996739" y="1726616"/>
                </a:cubicBezTo>
                <a:cubicBezTo>
                  <a:pt x="3016874" y="1970493"/>
                  <a:pt x="2976183" y="2004158"/>
                  <a:pt x="2996739" y="2255741"/>
                </a:cubicBezTo>
                <a:cubicBezTo>
                  <a:pt x="3017295" y="2507324"/>
                  <a:pt x="2981940" y="2590735"/>
                  <a:pt x="2996739" y="2701319"/>
                </a:cubicBezTo>
                <a:cubicBezTo>
                  <a:pt x="3011538" y="2811903"/>
                  <a:pt x="3021970" y="3052425"/>
                  <a:pt x="2996739" y="3230443"/>
                </a:cubicBezTo>
                <a:cubicBezTo>
                  <a:pt x="2971508" y="3408461"/>
                  <a:pt x="3006776" y="3504253"/>
                  <a:pt x="2996739" y="3676022"/>
                </a:cubicBezTo>
                <a:cubicBezTo>
                  <a:pt x="2986702" y="3847791"/>
                  <a:pt x="3014485" y="4191833"/>
                  <a:pt x="2996739" y="4455784"/>
                </a:cubicBezTo>
                <a:cubicBezTo>
                  <a:pt x="2978993" y="4719735"/>
                  <a:pt x="2997127" y="4978512"/>
                  <a:pt x="2996739" y="5235546"/>
                </a:cubicBezTo>
                <a:cubicBezTo>
                  <a:pt x="2996351" y="5492580"/>
                  <a:pt x="3011525" y="5851134"/>
                  <a:pt x="2996739" y="6015308"/>
                </a:cubicBezTo>
                <a:cubicBezTo>
                  <a:pt x="2981953" y="6179482"/>
                  <a:pt x="3006454" y="6307386"/>
                  <a:pt x="2996739" y="6544433"/>
                </a:cubicBezTo>
                <a:cubicBezTo>
                  <a:pt x="2987024" y="6781481"/>
                  <a:pt x="2982099" y="7018269"/>
                  <a:pt x="2996739" y="7157103"/>
                </a:cubicBezTo>
                <a:cubicBezTo>
                  <a:pt x="3011380" y="7295937"/>
                  <a:pt x="2976858" y="7468740"/>
                  <a:pt x="2996739" y="7686227"/>
                </a:cubicBezTo>
                <a:cubicBezTo>
                  <a:pt x="3016620" y="7903714"/>
                  <a:pt x="2970747" y="8158247"/>
                  <a:pt x="2996739" y="8354595"/>
                </a:cubicBezTo>
                <a:cubicBezTo>
                  <a:pt x="2779244" y="8340096"/>
                  <a:pt x="2644626" y="8340331"/>
                  <a:pt x="2487293" y="8354595"/>
                </a:cubicBezTo>
                <a:cubicBezTo>
                  <a:pt x="2329960" y="8368859"/>
                  <a:pt x="2211604" y="8328636"/>
                  <a:pt x="1947880" y="8354595"/>
                </a:cubicBezTo>
                <a:cubicBezTo>
                  <a:pt x="1684156" y="8380554"/>
                  <a:pt x="1484281" y="8339488"/>
                  <a:pt x="1348533" y="8354595"/>
                </a:cubicBezTo>
                <a:cubicBezTo>
                  <a:pt x="1212785" y="8369702"/>
                  <a:pt x="989074" y="8365631"/>
                  <a:pt x="839087" y="8354595"/>
                </a:cubicBezTo>
                <a:cubicBezTo>
                  <a:pt x="689100" y="8343559"/>
                  <a:pt x="413344" y="8312921"/>
                  <a:pt x="0" y="8354595"/>
                </a:cubicBezTo>
                <a:cubicBezTo>
                  <a:pt x="-2309" y="8163753"/>
                  <a:pt x="11832" y="8089091"/>
                  <a:pt x="0" y="7825471"/>
                </a:cubicBezTo>
                <a:cubicBezTo>
                  <a:pt x="-11832" y="7561851"/>
                  <a:pt x="-3788" y="7142549"/>
                  <a:pt x="0" y="6962163"/>
                </a:cubicBezTo>
                <a:cubicBezTo>
                  <a:pt x="3788" y="6781777"/>
                  <a:pt x="4050" y="6564695"/>
                  <a:pt x="0" y="6349492"/>
                </a:cubicBezTo>
                <a:cubicBezTo>
                  <a:pt x="-4050" y="6134289"/>
                  <a:pt x="-20847" y="6055681"/>
                  <a:pt x="0" y="5820368"/>
                </a:cubicBezTo>
                <a:cubicBezTo>
                  <a:pt x="20847" y="5585055"/>
                  <a:pt x="-15056" y="5535665"/>
                  <a:pt x="0" y="5374789"/>
                </a:cubicBezTo>
                <a:cubicBezTo>
                  <a:pt x="15056" y="5213913"/>
                  <a:pt x="-21716" y="5064871"/>
                  <a:pt x="0" y="4929211"/>
                </a:cubicBezTo>
                <a:cubicBezTo>
                  <a:pt x="21716" y="4793551"/>
                  <a:pt x="20161" y="4608805"/>
                  <a:pt x="0" y="4483633"/>
                </a:cubicBezTo>
                <a:cubicBezTo>
                  <a:pt x="-20161" y="4358461"/>
                  <a:pt x="-6259" y="3979670"/>
                  <a:pt x="0" y="3620325"/>
                </a:cubicBezTo>
                <a:cubicBezTo>
                  <a:pt x="6259" y="3260980"/>
                  <a:pt x="38787" y="2969897"/>
                  <a:pt x="0" y="2757016"/>
                </a:cubicBezTo>
                <a:cubicBezTo>
                  <a:pt x="-38787" y="2544135"/>
                  <a:pt x="-9456" y="2275218"/>
                  <a:pt x="0" y="1977254"/>
                </a:cubicBezTo>
                <a:cubicBezTo>
                  <a:pt x="9456" y="1679290"/>
                  <a:pt x="-11113" y="1376200"/>
                  <a:pt x="0" y="1197492"/>
                </a:cubicBezTo>
                <a:cubicBezTo>
                  <a:pt x="11113" y="1018784"/>
                  <a:pt x="9583" y="796256"/>
                  <a:pt x="0" y="668368"/>
                </a:cubicBezTo>
                <a:cubicBezTo>
                  <a:pt x="-9583" y="540480"/>
                  <a:pt x="20215" y="244085"/>
                  <a:pt x="0" y="0"/>
                </a:cubicBezTo>
                <a:close/>
              </a:path>
            </a:pathLst>
          </a:custGeom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64043763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Speaker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Lexis/word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Stanza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Quatrain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Imagery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Metaphor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Simile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Symbolism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Personification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Refrain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Dramatic Monologue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Sonnet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Volta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Enjambment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Rhyming couplet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Poetic voice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Rhetorical question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</a:rPr>
              <a:t>Imperative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C81EEF-1B18-4E63-95A9-2D37F4A90708}"/>
              </a:ext>
            </a:extLst>
          </p:cNvPr>
          <p:cNvSpPr/>
          <p:nvPr/>
        </p:nvSpPr>
        <p:spPr>
          <a:xfrm>
            <a:off x="9004354" y="5995551"/>
            <a:ext cx="2730446" cy="1200329"/>
          </a:xfrm>
          <a:prstGeom prst="rect">
            <a:avLst/>
          </a:prstGeom>
          <a:solidFill>
            <a:schemeClr val="bg2"/>
          </a:solidFill>
          <a:ln w="349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70C0"/>
                </a:solidFill>
              </a:rPr>
              <a:t>Methods of Poets</a:t>
            </a:r>
          </a:p>
          <a:p>
            <a:pPr algn="ctr"/>
            <a:r>
              <a:rPr lang="en-GB" sz="2400" b="1" dirty="0">
                <a:latin typeface="Candara" panose="020E0502030303020204" pitchFamily="34" charset="0"/>
              </a:rPr>
              <a:t>AO2: method + effects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6DDF1D-C7CB-4BAA-872F-72CA617BA198}"/>
              </a:ext>
            </a:extLst>
          </p:cNvPr>
          <p:cNvSpPr txBox="1"/>
          <p:nvPr/>
        </p:nvSpPr>
        <p:spPr>
          <a:xfrm>
            <a:off x="5640133" y="198554"/>
            <a:ext cx="3047860" cy="13634502"/>
          </a:xfrm>
          <a:custGeom>
            <a:avLst/>
            <a:gdLst>
              <a:gd name="connsiteX0" fmla="*/ 0 w 3047860"/>
              <a:gd name="connsiteY0" fmla="*/ 0 h 13634502"/>
              <a:gd name="connsiteX1" fmla="*/ 579093 w 3047860"/>
              <a:gd name="connsiteY1" fmla="*/ 0 h 13634502"/>
              <a:gd name="connsiteX2" fmla="*/ 1097230 w 3047860"/>
              <a:gd name="connsiteY2" fmla="*/ 0 h 13634502"/>
              <a:gd name="connsiteX3" fmla="*/ 1767759 w 3047860"/>
              <a:gd name="connsiteY3" fmla="*/ 0 h 13634502"/>
              <a:gd name="connsiteX4" fmla="*/ 2346852 w 3047860"/>
              <a:gd name="connsiteY4" fmla="*/ 0 h 13634502"/>
              <a:gd name="connsiteX5" fmla="*/ 3047860 w 3047860"/>
              <a:gd name="connsiteY5" fmla="*/ 0 h 13634502"/>
              <a:gd name="connsiteX6" fmla="*/ 3047860 w 3047860"/>
              <a:gd name="connsiteY6" fmla="*/ 954415 h 13634502"/>
              <a:gd name="connsiteX7" fmla="*/ 3047860 w 3047860"/>
              <a:gd name="connsiteY7" fmla="*/ 1636140 h 13634502"/>
              <a:gd name="connsiteX8" fmla="*/ 3047860 w 3047860"/>
              <a:gd name="connsiteY8" fmla="*/ 2317865 h 13634502"/>
              <a:gd name="connsiteX9" fmla="*/ 3047860 w 3047860"/>
              <a:gd name="connsiteY9" fmla="*/ 2726900 h 13634502"/>
              <a:gd name="connsiteX10" fmla="*/ 3047860 w 3047860"/>
              <a:gd name="connsiteY10" fmla="*/ 3135935 h 13634502"/>
              <a:gd name="connsiteX11" fmla="*/ 3047860 w 3047860"/>
              <a:gd name="connsiteY11" fmla="*/ 3817661 h 13634502"/>
              <a:gd name="connsiteX12" fmla="*/ 3047860 w 3047860"/>
              <a:gd name="connsiteY12" fmla="*/ 4635731 h 13634502"/>
              <a:gd name="connsiteX13" fmla="*/ 3047860 w 3047860"/>
              <a:gd name="connsiteY13" fmla="*/ 4908421 h 13634502"/>
              <a:gd name="connsiteX14" fmla="*/ 3047860 w 3047860"/>
              <a:gd name="connsiteY14" fmla="*/ 5590146 h 13634502"/>
              <a:gd name="connsiteX15" fmla="*/ 3047860 w 3047860"/>
              <a:gd name="connsiteY15" fmla="*/ 6271871 h 13634502"/>
              <a:gd name="connsiteX16" fmla="*/ 3047860 w 3047860"/>
              <a:gd name="connsiteY16" fmla="*/ 6953596 h 13634502"/>
              <a:gd name="connsiteX17" fmla="*/ 3047860 w 3047860"/>
              <a:gd name="connsiteY17" fmla="*/ 7771666 h 13634502"/>
              <a:gd name="connsiteX18" fmla="*/ 3047860 w 3047860"/>
              <a:gd name="connsiteY18" fmla="*/ 8589736 h 13634502"/>
              <a:gd name="connsiteX19" fmla="*/ 3047860 w 3047860"/>
              <a:gd name="connsiteY19" fmla="*/ 9407806 h 13634502"/>
              <a:gd name="connsiteX20" fmla="*/ 3047860 w 3047860"/>
              <a:gd name="connsiteY20" fmla="*/ 9680496 h 13634502"/>
              <a:gd name="connsiteX21" fmla="*/ 3047860 w 3047860"/>
              <a:gd name="connsiteY21" fmla="*/ 10089531 h 13634502"/>
              <a:gd name="connsiteX22" fmla="*/ 3047860 w 3047860"/>
              <a:gd name="connsiteY22" fmla="*/ 10907602 h 13634502"/>
              <a:gd name="connsiteX23" fmla="*/ 3047860 w 3047860"/>
              <a:gd name="connsiteY23" fmla="*/ 11452982 h 13634502"/>
              <a:gd name="connsiteX24" fmla="*/ 3047860 w 3047860"/>
              <a:gd name="connsiteY24" fmla="*/ 11862017 h 13634502"/>
              <a:gd name="connsiteX25" fmla="*/ 3047860 w 3047860"/>
              <a:gd name="connsiteY25" fmla="*/ 12680087 h 13634502"/>
              <a:gd name="connsiteX26" fmla="*/ 3047860 w 3047860"/>
              <a:gd name="connsiteY26" fmla="*/ 13634502 h 13634502"/>
              <a:gd name="connsiteX27" fmla="*/ 2438288 w 3047860"/>
              <a:gd name="connsiteY27" fmla="*/ 13634502 h 13634502"/>
              <a:gd name="connsiteX28" fmla="*/ 1889673 w 3047860"/>
              <a:gd name="connsiteY28" fmla="*/ 13634502 h 13634502"/>
              <a:gd name="connsiteX29" fmla="*/ 1249623 w 3047860"/>
              <a:gd name="connsiteY29" fmla="*/ 13634502 h 13634502"/>
              <a:gd name="connsiteX30" fmla="*/ 701008 w 3047860"/>
              <a:gd name="connsiteY30" fmla="*/ 13634502 h 13634502"/>
              <a:gd name="connsiteX31" fmla="*/ 0 w 3047860"/>
              <a:gd name="connsiteY31" fmla="*/ 13634502 h 13634502"/>
              <a:gd name="connsiteX32" fmla="*/ 0 w 3047860"/>
              <a:gd name="connsiteY32" fmla="*/ 13361812 h 13634502"/>
              <a:gd name="connsiteX33" fmla="*/ 0 w 3047860"/>
              <a:gd name="connsiteY33" fmla="*/ 12952777 h 13634502"/>
              <a:gd name="connsiteX34" fmla="*/ 0 w 3047860"/>
              <a:gd name="connsiteY34" fmla="*/ 12134707 h 13634502"/>
              <a:gd name="connsiteX35" fmla="*/ 0 w 3047860"/>
              <a:gd name="connsiteY35" fmla="*/ 11180292 h 13634502"/>
              <a:gd name="connsiteX36" fmla="*/ 0 w 3047860"/>
              <a:gd name="connsiteY36" fmla="*/ 10634912 h 13634502"/>
              <a:gd name="connsiteX37" fmla="*/ 0 w 3047860"/>
              <a:gd name="connsiteY37" fmla="*/ 9680496 h 13634502"/>
              <a:gd name="connsiteX38" fmla="*/ 0 w 3047860"/>
              <a:gd name="connsiteY38" fmla="*/ 9271461 h 13634502"/>
              <a:gd name="connsiteX39" fmla="*/ 0 w 3047860"/>
              <a:gd name="connsiteY39" fmla="*/ 8998771 h 13634502"/>
              <a:gd name="connsiteX40" fmla="*/ 0 w 3047860"/>
              <a:gd name="connsiteY40" fmla="*/ 8726081 h 13634502"/>
              <a:gd name="connsiteX41" fmla="*/ 0 w 3047860"/>
              <a:gd name="connsiteY41" fmla="*/ 7908011 h 13634502"/>
              <a:gd name="connsiteX42" fmla="*/ 0 w 3047860"/>
              <a:gd name="connsiteY42" fmla="*/ 7635321 h 13634502"/>
              <a:gd name="connsiteX43" fmla="*/ 0 w 3047860"/>
              <a:gd name="connsiteY43" fmla="*/ 6953596 h 13634502"/>
              <a:gd name="connsiteX44" fmla="*/ 0 w 3047860"/>
              <a:gd name="connsiteY44" fmla="*/ 6544561 h 13634502"/>
              <a:gd name="connsiteX45" fmla="*/ 0 w 3047860"/>
              <a:gd name="connsiteY45" fmla="*/ 5862836 h 13634502"/>
              <a:gd name="connsiteX46" fmla="*/ 0 w 3047860"/>
              <a:gd name="connsiteY46" fmla="*/ 5181111 h 13634502"/>
              <a:gd name="connsiteX47" fmla="*/ 0 w 3047860"/>
              <a:gd name="connsiteY47" fmla="*/ 4499386 h 13634502"/>
              <a:gd name="connsiteX48" fmla="*/ 0 w 3047860"/>
              <a:gd name="connsiteY48" fmla="*/ 3817661 h 13634502"/>
              <a:gd name="connsiteX49" fmla="*/ 0 w 3047860"/>
              <a:gd name="connsiteY49" fmla="*/ 3272280 h 13634502"/>
              <a:gd name="connsiteX50" fmla="*/ 0 w 3047860"/>
              <a:gd name="connsiteY50" fmla="*/ 2454210 h 13634502"/>
              <a:gd name="connsiteX51" fmla="*/ 0 w 3047860"/>
              <a:gd name="connsiteY51" fmla="*/ 1772485 h 13634502"/>
              <a:gd name="connsiteX52" fmla="*/ 0 w 3047860"/>
              <a:gd name="connsiteY52" fmla="*/ 818070 h 13634502"/>
              <a:gd name="connsiteX53" fmla="*/ 0 w 3047860"/>
              <a:gd name="connsiteY53" fmla="*/ 0 h 1363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047860" h="13634502" extrusionOk="0">
                <a:moveTo>
                  <a:pt x="0" y="0"/>
                </a:moveTo>
                <a:cubicBezTo>
                  <a:pt x="143504" y="10438"/>
                  <a:pt x="350855" y="5469"/>
                  <a:pt x="579093" y="0"/>
                </a:cubicBezTo>
                <a:cubicBezTo>
                  <a:pt x="807331" y="-5469"/>
                  <a:pt x="993423" y="15964"/>
                  <a:pt x="1097230" y="0"/>
                </a:cubicBezTo>
                <a:cubicBezTo>
                  <a:pt x="1201037" y="-15964"/>
                  <a:pt x="1523737" y="-28485"/>
                  <a:pt x="1767759" y="0"/>
                </a:cubicBezTo>
                <a:cubicBezTo>
                  <a:pt x="2011781" y="28485"/>
                  <a:pt x="2218406" y="5547"/>
                  <a:pt x="2346852" y="0"/>
                </a:cubicBezTo>
                <a:cubicBezTo>
                  <a:pt x="2475298" y="-5547"/>
                  <a:pt x="2841566" y="21199"/>
                  <a:pt x="3047860" y="0"/>
                </a:cubicBezTo>
                <a:cubicBezTo>
                  <a:pt x="3017519" y="249215"/>
                  <a:pt x="3049636" y="525881"/>
                  <a:pt x="3047860" y="954415"/>
                </a:cubicBezTo>
                <a:cubicBezTo>
                  <a:pt x="3046084" y="1382950"/>
                  <a:pt x="3046237" y="1461780"/>
                  <a:pt x="3047860" y="1636140"/>
                </a:cubicBezTo>
                <a:cubicBezTo>
                  <a:pt x="3049483" y="1810501"/>
                  <a:pt x="3061134" y="2064515"/>
                  <a:pt x="3047860" y="2317865"/>
                </a:cubicBezTo>
                <a:cubicBezTo>
                  <a:pt x="3034586" y="2571215"/>
                  <a:pt x="3048299" y="2569043"/>
                  <a:pt x="3047860" y="2726900"/>
                </a:cubicBezTo>
                <a:cubicBezTo>
                  <a:pt x="3047421" y="2884758"/>
                  <a:pt x="3031274" y="3005125"/>
                  <a:pt x="3047860" y="3135935"/>
                </a:cubicBezTo>
                <a:cubicBezTo>
                  <a:pt x="3064446" y="3266746"/>
                  <a:pt x="3049695" y="3616638"/>
                  <a:pt x="3047860" y="3817661"/>
                </a:cubicBezTo>
                <a:cubicBezTo>
                  <a:pt x="3046025" y="4018684"/>
                  <a:pt x="3039448" y="4395350"/>
                  <a:pt x="3047860" y="4635731"/>
                </a:cubicBezTo>
                <a:cubicBezTo>
                  <a:pt x="3056273" y="4876112"/>
                  <a:pt x="3039542" y="4849606"/>
                  <a:pt x="3047860" y="4908421"/>
                </a:cubicBezTo>
                <a:cubicBezTo>
                  <a:pt x="3056179" y="4967236"/>
                  <a:pt x="3059440" y="5380343"/>
                  <a:pt x="3047860" y="5590146"/>
                </a:cubicBezTo>
                <a:cubicBezTo>
                  <a:pt x="3036280" y="5799949"/>
                  <a:pt x="3067987" y="6109701"/>
                  <a:pt x="3047860" y="6271871"/>
                </a:cubicBezTo>
                <a:cubicBezTo>
                  <a:pt x="3027733" y="6434042"/>
                  <a:pt x="3034370" y="6807156"/>
                  <a:pt x="3047860" y="6953596"/>
                </a:cubicBezTo>
                <a:cubicBezTo>
                  <a:pt x="3061350" y="7100037"/>
                  <a:pt x="3064420" y="7570294"/>
                  <a:pt x="3047860" y="7771666"/>
                </a:cubicBezTo>
                <a:cubicBezTo>
                  <a:pt x="3031301" y="7973038"/>
                  <a:pt x="3059070" y="8258567"/>
                  <a:pt x="3047860" y="8589736"/>
                </a:cubicBezTo>
                <a:cubicBezTo>
                  <a:pt x="3036651" y="8920905"/>
                  <a:pt x="3036078" y="9077285"/>
                  <a:pt x="3047860" y="9407806"/>
                </a:cubicBezTo>
                <a:cubicBezTo>
                  <a:pt x="3059643" y="9738327"/>
                  <a:pt x="3059132" y="9617018"/>
                  <a:pt x="3047860" y="9680496"/>
                </a:cubicBezTo>
                <a:cubicBezTo>
                  <a:pt x="3036589" y="9743974"/>
                  <a:pt x="3031029" y="9985580"/>
                  <a:pt x="3047860" y="10089531"/>
                </a:cubicBezTo>
                <a:cubicBezTo>
                  <a:pt x="3064691" y="10193482"/>
                  <a:pt x="3026341" y="10624982"/>
                  <a:pt x="3047860" y="10907602"/>
                </a:cubicBezTo>
                <a:cubicBezTo>
                  <a:pt x="3069379" y="11190222"/>
                  <a:pt x="3057486" y="11321764"/>
                  <a:pt x="3047860" y="11452982"/>
                </a:cubicBezTo>
                <a:cubicBezTo>
                  <a:pt x="3038234" y="11584200"/>
                  <a:pt x="3060914" y="11726096"/>
                  <a:pt x="3047860" y="11862017"/>
                </a:cubicBezTo>
                <a:cubicBezTo>
                  <a:pt x="3034806" y="11997939"/>
                  <a:pt x="3038094" y="12317398"/>
                  <a:pt x="3047860" y="12680087"/>
                </a:cubicBezTo>
                <a:cubicBezTo>
                  <a:pt x="3057627" y="13042776"/>
                  <a:pt x="3046094" y="13386355"/>
                  <a:pt x="3047860" y="13634502"/>
                </a:cubicBezTo>
                <a:cubicBezTo>
                  <a:pt x="2762482" y="13606213"/>
                  <a:pt x="2665930" y="13629560"/>
                  <a:pt x="2438288" y="13634502"/>
                </a:cubicBezTo>
                <a:cubicBezTo>
                  <a:pt x="2210646" y="13639444"/>
                  <a:pt x="2155590" y="13636035"/>
                  <a:pt x="1889673" y="13634502"/>
                </a:cubicBezTo>
                <a:cubicBezTo>
                  <a:pt x="1623756" y="13632969"/>
                  <a:pt x="1461188" y="13619862"/>
                  <a:pt x="1249623" y="13634502"/>
                </a:cubicBezTo>
                <a:cubicBezTo>
                  <a:pt x="1038058" y="13649143"/>
                  <a:pt x="967495" y="13648425"/>
                  <a:pt x="701008" y="13634502"/>
                </a:cubicBezTo>
                <a:cubicBezTo>
                  <a:pt x="434521" y="13620579"/>
                  <a:pt x="231017" y="13648782"/>
                  <a:pt x="0" y="13634502"/>
                </a:cubicBezTo>
                <a:cubicBezTo>
                  <a:pt x="-4161" y="13561207"/>
                  <a:pt x="2288" y="13463329"/>
                  <a:pt x="0" y="13361812"/>
                </a:cubicBezTo>
                <a:cubicBezTo>
                  <a:pt x="-2288" y="13260295"/>
                  <a:pt x="17733" y="13134612"/>
                  <a:pt x="0" y="12952777"/>
                </a:cubicBezTo>
                <a:cubicBezTo>
                  <a:pt x="-17733" y="12770943"/>
                  <a:pt x="33386" y="12529620"/>
                  <a:pt x="0" y="12134707"/>
                </a:cubicBezTo>
                <a:cubicBezTo>
                  <a:pt x="-33386" y="11739794"/>
                  <a:pt x="-22933" y="11629561"/>
                  <a:pt x="0" y="11180292"/>
                </a:cubicBezTo>
                <a:cubicBezTo>
                  <a:pt x="22933" y="10731024"/>
                  <a:pt x="21248" y="10886465"/>
                  <a:pt x="0" y="10634912"/>
                </a:cubicBezTo>
                <a:cubicBezTo>
                  <a:pt x="-21248" y="10383359"/>
                  <a:pt x="3332" y="10017404"/>
                  <a:pt x="0" y="9680496"/>
                </a:cubicBezTo>
                <a:cubicBezTo>
                  <a:pt x="-3332" y="9343588"/>
                  <a:pt x="-3676" y="9424263"/>
                  <a:pt x="0" y="9271461"/>
                </a:cubicBezTo>
                <a:cubicBezTo>
                  <a:pt x="3676" y="9118659"/>
                  <a:pt x="-3263" y="9081409"/>
                  <a:pt x="0" y="8998771"/>
                </a:cubicBezTo>
                <a:cubicBezTo>
                  <a:pt x="3263" y="8916133"/>
                  <a:pt x="4923" y="8813136"/>
                  <a:pt x="0" y="8726081"/>
                </a:cubicBezTo>
                <a:cubicBezTo>
                  <a:pt x="-4923" y="8639026"/>
                  <a:pt x="29573" y="8248827"/>
                  <a:pt x="0" y="7908011"/>
                </a:cubicBezTo>
                <a:cubicBezTo>
                  <a:pt x="-29573" y="7567195"/>
                  <a:pt x="-7862" y="7751013"/>
                  <a:pt x="0" y="7635321"/>
                </a:cubicBezTo>
                <a:cubicBezTo>
                  <a:pt x="7862" y="7519629"/>
                  <a:pt x="9550" y="7203037"/>
                  <a:pt x="0" y="6953596"/>
                </a:cubicBezTo>
                <a:cubicBezTo>
                  <a:pt x="-9550" y="6704156"/>
                  <a:pt x="4990" y="6685883"/>
                  <a:pt x="0" y="6544561"/>
                </a:cubicBezTo>
                <a:cubicBezTo>
                  <a:pt x="-4990" y="6403239"/>
                  <a:pt x="-29183" y="6022582"/>
                  <a:pt x="0" y="5862836"/>
                </a:cubicBezTo>
                <a:cubicBezTo>
                  <a:pt x="29183" y="5703090"/>
                  <a:pt x="-1929" y="5395700"/>
                  <a:pt x="0" y="5181111"/>
                </a:cubicBezTo>
                <a:cubicBezTo>
                  <a:pt x="1929" y="4966522"/>
                  <a:pt x="17007" y="4834565"/>
                  <a:pt x="0" y="4499386"/>
                </a:cubicBezTo>
                <a:cubicBezTo>
                  <a:pt x="-17007" y="4164207"/>
                  <a:pt x="24279" y="4053818"/>
                  <a:pt x="0" y="3817661"/>
                </a:cubicBezTo>
                <a:cubicBezTo>
                  <a:pt x="-24279" y="3581505"/>
                  <a:pt x="-7440" y="3382117"/>
                  <a:pt x="0" y="3272280"/>
                </a:cubicBezTo>
                <a:cubicBezTo>
                  <a:pt x="7440" y="3162443"/>
                  <a:pt x="-1778" y="2636044"/>
                  <a:pt x="0" y="2454210"/>
                </a:cubicBezTo>
                <a:cubicBezTo>
                  <a:pt x="1778" y="2272376"/>
                  <a:pt x="-31486" y="1910309"/>
                  <a:pt x="0" y="1772485"/>
                </a:cubicBezTo>
                <a:cubicBezTo>
                  <a:pt x="31486" y="1634662"/>
                  <a:pt x="-17302" y="1029339"/>
                  <a:pt x="0" y="818070"/>
                </a:cubicBezTo>
                <a:cubicBezTo>
                  <a:pt x="17302" y="606801"/>
                  <a:pt x="-35233" y="207078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Socialisation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Restitution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Othering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Isolation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Refuge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Inner-conflict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Divine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Fallibility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Divisive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restrictions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Capitalism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Governance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Superiority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Political agenda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Familial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Inter-generational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Catharsis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Closure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Resilience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Horror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Targeted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Helplessness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Passivity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of Faith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Despair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Propagandist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Celebratory</a:t>
            </a:r>
            <a:endParaRPr lang="en-GB" sz="20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Romanticised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Romantic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Strife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Struggle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Community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Endeavour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Fantastical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Monstrous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Anxiety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Pursuit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Predatorial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Terror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Supernatural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altLang="en-US" sz="2000" dirty="0">
                <a:latin typeface="Candara" panose="020E0502030303020204" pitchFamily="34" charset="0"/>
              </a:rPr>
              <a:t>Psychological</a:t>
            </a:r>
          </a:p>
        </p:txBody>
      </p:sp>
    </p:spTree>
    <p:extLst>
      <p:ext uri="{BB962C8B-B14F-4D97-AF65-F5344CB8AC3E}">
        <p14:creationId xmlns:p14="http://schemas.microsoft.com/office/powerpoint/2010/main" val="397837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8752</TotalTime>
  <Words>1327</Words>
  <Application>Microsoft Office PowerPoint</Application>
  <PresentationFormat>Custom</PresentationFormat>
  <Paragraphs>254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Candara</vt:lpstr>
      <vt:lpstr>Comic Sans MS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Crystal Spencer</cp:lastModifiedBy>
  <cp:revision>78</cp:revision>
  <cp:lastPrinted>2025-07-07T06:13:50Z</cp:lastPrinted>
  <dcterms:created xsi:type="dcterms:W3CDTF">2023-12-03T07:53:46Z</dcterms:created>
  <dcterms:modified xsi:type="dcterms:W3CDTF">2025-07-07T16:46:30Z</dcterms:modified>
</cp:coreProperties>
</file>