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64" r:id="rId3"/>
    <p:sldId id="256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2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163-D55F-4608-8232-00A05F77B33D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546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163-D55F-4608-8232-00A05F77B33D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051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163-D55F-4608-8232-00A05F77B33D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589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163-D55F-4608-8232-00A05F77B33D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801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163-D55F-4608-8232-00A05F77B33D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81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163-D55F-4608-8232-00A05F77B33D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331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163-D55F-4608-8232-00A05F77B33D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028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163-D55F-4608-8232-00A05F77B33D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705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163-D55F-4608-8232-00A05F77B33D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565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163-D55F-4608-8232-00A05F77B33D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724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163-D55F-4608-8232-00A05F77B33D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76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AA163-D55F-4608-8232-00A05F77B33D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77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134FA1D-035D-4604-9C61-ED113D4DB9A3}"/>
              </a:ext>
            </a:extLst>
          </p:cNvPr>
          <p:cNvSpPr/>
          <p:nvPr/>
        </p:nvSpPr>
        <p:spPr>
          <a:xfrm>
            <a:off x="223053" y="5032180"/>
            <a:ext cx="6539575" cy="4493538"/>
          </a:xfrm>
          <a:prstGeom prst="rect">
            <a:avLst/>
          </a:prstGeom>
          <a:ln w="34925">
            <a:solidFill>
              <a:sysClr val="windowText" lastClr="000000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Write up your ideas using a number of </a:t>
            </a:r>
            <a:r>
              <a:rPr kumimoji="0" lang="en-GB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S.QU.I.D </a:t>
            </a:r>
            <a:r>
              <a:rPr kumimoji="0" lang="en-GB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paragraphs.</a:t>
            </a:r>
            <a:endParaRPr kumimoji="0" lang="en-GB" sz="1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 Light" panose="020E0502030303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Make a </a:t>
            </a:r>
            <a:r>
              <a:rPr kumimoji="0" lang="en-GB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statement</a:t>
            </a:r>
            <a:r>
              <a:rPr kumimoji="0" lang="en-GB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answering the question, then support your statement with (preferably) a </a:t>
            </a:r>
            <a:r>
              <a:rPr kumimoji="0" lang="en-GB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quotation</a:t>
            </a:r>
            <a:r>
              <a:rPr kumimoji="0" lang="en-GB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or (if you can’t recall one) refer to an event in the </a:t>
            </a:r>
            <a:r>
              <a:rPr lang="en-GB" sz="1300" kern="0" dirty="0">
                <a:solidFill>
                  <a:prstClr val="black"/>
                </a:solidFill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novel</a:t>
            </a:r>
            <a:r>
              <a:rPr kumimoji="0" lang="en-GB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Inference chain</a:t>
            </a:r>
            <a:r>
              <a:rPr kumimoji="0" lang="en-GB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this is where the marks are! Tell the examiner what has been implied by your chosen references to the text. Try to say several things and use ~big ideas~ you have revised, from ‘Tier 3 Vocab’ list. Vocabulary matters. Detail matters.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implies/ suggests… From this we can infer…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 this we can discern…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a deeper level, maybe this symbolises…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Discuss Golding’s decisions </a:t>
            </a:r>
            <a:r>
              <a:rPr kumimoji="0" lang="en-GB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their effect.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Golding uses the word “…” to make us think that…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author’s intention was to…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Golding uses ____ to…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key word here is ___ because…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300" b="1" i="1" kern="0" dirty="0">
                <a:solidFill>
                  <a:srgbClr val="00B050"/>
                </a:solidFill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Golding</a:t>
            </a:r>
            <a:r>
              <a:rPr kumimoji="0" lang="en-GB" sz="13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’s phrase ____ in particular suggests…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 further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Expand your inferences by </a:t>
            </a:r>
            <a:r>
              <a:rPr kumimoji="0" lang="en-GB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thinking about the readership</a:t>
            </a:r>
            <a:r>
              <a:rPr kumimoji="0" lang="en-GB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back in the 1950s! What had they experienced?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300" i="1" kern="0" dirty="0">
                <a:solidFill>
                  <a:srgbClr val="00B050"/>
                </a:solidFill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Audiences, in the 1950s</a:t>
            </a:r>
            <a:r>
              <a:rPr kumimoji="0" lang="en-GB" sz="1300" b="0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may have responded…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Contextually, this shows the influence of…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discourse markers to guide your reader through your step-by-step reasoning</a:t>
            </a:r>
            <a:r>
              <a:rPr kumimoji="0" lang="en-GB" sz="1300" b="0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‘Moreover…’, ‘Therefore…’, ‘Consequently…’, ‘Previously…’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7713A43-6233-406F-A833-F222BC0954BF}"/>
              </a:ext>
            </a:extLst>
          </p:cNvPr>
          <p:cNvSpPr/>
          <p:nvPr/>
        </p:nvSpPr>
        <p:spPr>
          <a:xfrm>
            <a:off x="223053" y="787070"/>
            <a:ext cx="5890364" cy="1569660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44670" indent="-144670" algn="just">
              <a:buFont typeface="Arial" panose="020B0604020202020204" pitchFamily="34" charset="0"/>
              <a:buChar char="•"/>
            </a:pPr>
            <a:r>
              <a:rPr lang="en-GB" sz="1200" dirty="0">
                <a:latin typeface="Candara Light" panose="020E0502030303020204" pitchFamily="34" charset="0"/>
              </a:rPr>
              <a:t>Two possible tasks: pick one and only do one. </a:t>
            </a:r>
          </a:p>
          <a:p>
            <a:pPr marL="144670" indent="-144670" algn="just">
              <a:buFont typeface="Arial" panose="020B0604020202020204" pitchFamily="34" charset="0"/>
              <a:buChar char="•"/>
            </a:pPr>
            <a:r>
              <a:rPr lang="en-GB" sz="1200" dirty="0">
                <a:latin typeface="Candara Light" panose="020E0502030303020204" pitchFamily="34" charset="0"/>
              </a:rPr>
              <a:t>Your choice should be based on two factors; how much knowledge you have on the tasks provided; how many sophisticated and interesting things you can say about the tasks provided. </a:t>
            </a:r>
          </a:p>
          <a:p>
            <a:pPr marL="144670" indent="-144670" algn="just">
              <a:buFont typeface="Arial" panose="020B0604020202020204" pitchFamily="34" charset="0"/>
              <a:buChar char="•"/>
            </a:pPr>
            <a:r>
              <a:rPr lang="en-GB" sz="1200" dirty="0">
                <a:latin typeface="Candara Light" panose="020E0502030303020204" pitchFamily="34" charset="0"/>
              </a:rPr>
              <a:t>Once you have chosen which task you will do, ask yourself the key questions: What is the focus? </a:t>
            </a:r>
            <a:r>
              <a:rPr lang="en-GB" sz="1200" b="1" dirty="0">
                <a:latin typeface="Candara Light" panose="020E0502030303020204" pitchFamily="34" charset="0"/>
              </a:rPr>
              <a:t>Interrogate</a:t>
            </a:r>
            <a:r>
              <a:rPr lang="en-GB" sz="1200" dirty="0">
                <a:latin typeface="Candara Light" panose="020E0502030303020204" pitchFamily="34" charset="0"/>
              </a:rPr>
              <a:t> the question! Unpack the Q &amp; its implications. </a:t>
            </a:r>
          </a:p>
          <a:p>
            <a:pPr marL="144670" indent="-144670" algn="just">
              <a:buFont typeface="Arial" panose="020B0604020202020204" pitchFamily="34" charset="0"/>
              <a:buChar char="•"/>
            </a:pPr>
            <a:r>
              <a:rPr lang="en-GB" sz="1200" dirty="0">
                <a:latin typeface="Candara Light" panose="020E0502030303020204" pitchFamily="34" charset="0"/>
              </a:rPr>
              <a:t>Now, write a </a:t>
            </a:r>
            <a:r>
              <a:rPr lang="en-GB" sz="1200" b="1" dirty="0">
                <a:solidFill>
                  <a:srgbClr val="FF0000"/>
                </a:solidFill>
                <a:latin typeface="Candara Light" panose="020E0502030303020204" pitchFamily="34" charset="0"/>
              </a:rPr>
              <a:t>thesis statement</a:t>
            </a:r>
            <a:r>
              <a:rPr lang="en-GB" sz="1200" dirty="0">
                <a:latin typeface="Candara Light" panose="020E0502030303020204" pitchFamily="34" charset="0"/>
              </a:rPr>
              <a:t> that summarises your holistic view on how the character or theme is presented in the play. Try to be conceptual! What big ideas can you explore?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E18EC8-2068-458D-A94B-44D4B351DEA2}"/>
              </a:ext>
            </a:extLst>
          </p:cNvPr>
          <p:cNvSpPr/>
          <p:nvPr/>
        </p:nvSpPr>
        <p:spPr>
          <a:xfrm>
            <a:off x="6193150" y="869133"/>
            <a:ext cx="477054" cy="1372549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1900" b="1" dirty="0">
                <a:solidFill>
                  <a:srgbClr val="FF0000"/>
                </a:solidFill>
              </a:rPr>
              <a:t>AO1: Task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1E86BB-806D-4B67-A4BF-086756FA5A5C}"/>
              </a:ext>
            </a:extLst>
          </p:cNvPr>
          <p:cNvSpPr/>
          <p:nvPr/>
        </p:nvSpPr>
        <p:spPr>
          <a:xfrm>
            <a:off x="5775092" y="200454"/>
            <a:ext cx="859854" cy="400110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</a:rPr>
              <a:t>KO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DB4952-9193-479F-8433-F43FF23FB76C}"/>
              </a:ext>
            </a:extLst>
          </p:cNvPr>
          <p:cNvSpPr/>
          <p:nvPr/>
        </p:nvSpPr>
        <p:spPr>
          <a:xfrm>
            <a:off x="223053" y="200454"/>
            <a:ext cx="5407037" cy="384721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900" b="1" dirty="0">
                <a:solidFill>
                  <a:schemeClr val="bg1">
                    <a:lumMod val="75000"/>
                  </a:schemeClr>
                </a:solidFill>
              </a:rPr>
              <a:t>GCSE English Literature Paper 2 – Lord of the Flies</a:t>
            </a:r>
            <a:endParaRPr lang="en-GB" sz="1900" b="1" dirty="0">
              <a:solidFill>
                <a:srgbClr val="00B05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BF5EC53-698C-4FED-91C1-07D772FBE736}"/>
              </a:ext>
            </a:extLst>
          </p:cNvPr>
          <p:cNvSpPr/>
          <p:nvPr/>
        </p:nvSpPr>
        <p:spPr>
          <a:xfrm rot="5400000">
            <a:off x="5393884" y="6216979"/>
            <a:ext cx="769441" cy="1712682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1900" b="1" dirty="0">
                <a:solidFill>
                  <a:srgbClr val="FF0000"/>
                </a:solidFill>
              </a:rPr>
              <a:t>AO2: Chains of Inference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AE943CF-0D4A-472F-B81C-812A5A70CA47}"/>
              </a:ext>
            </a:extLst>
          </p:cNvPr>
          <p:cNvSpPr/>
          <p:nvPr/>
        </p:nvSpPr>
        <p:spPr>
          <a:xfrm>
            <a:off x="427803" y="2627304"/>
            <a:ext cx="477054" cy="2134302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1900" b="1" dirty="0">
                <a:solidFill>
                  <a:srgbClr val="FF0000"/>
                </a:solidFill>
              </a:rPr>
              <a:t>AO1: things to think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FF294F1-A248-4977-8EF8-05283884D583}"/>
              </a:ext>
            </a:extLst>
          </p:cNvPr>
          <p:cNvSpPr/>
          <p:nvPr/>
        </p:nvSpPr>
        <p:spPr>
          <a:xfrm>
            <a:off x="1019363" y="2447960"/>
            <a:ext cx="5650841" cy="2492990"/>
          </a:xfrm>
          <a:prstGeom prst="rect">
            <a:avLst/>
          </a:prstGeom>
          <a:ln w="34925">
            <a:solidFill>
              <a:sysClr val="windowText" lastClr="000000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ndara Light" panose="020E0502030303020204" pitchFamily="34" charset="0"/>
              </a:rPr>
              <a:t>Step in the shoes 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of the author. WHY has Golding explored the theme or character this way? Step in the shoes of </a:t>
            </a:r>
            <a:r>
              <a:rPr lang="en-GB" sz="1200" kern="0" dirty="0">
                <a:solidFill>
                  <a:prstClr val="black"/>
                </a:solidFill>
                <a:latin typeface="Candara Light" panose="020E0502030303020204" pitchFamily="34" charset="0"/>
              </a:rPr>
              <a:t>readers 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in 1954, when the novel first came out: how would they respond? Would readers respond differently today? Why?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ndara Light" panose="020E0502030303020204" pitchFamily="34" charset="0"/>
              </a:rPr>
              <a:t>Walk through 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the </a:t>
            </a:r>
            <a:r>
              <a:rPr lang="en-GB" sz="1200" kern="0" dirty="0">
                <a:solidFill>
                  <a:prstClr val="black"/>
                </a:solidFill>
                <a:latin typeface="Candara Light" panose="020E0502030303020204" pitchFamily="34" charset="0"/>
              </a:rPr>
              <a:t>narrative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 thoughtfully, showing awareness of structure. What is </a:t>
            </a: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ndara Light" panose="020E0502030303020204" pitchFamily="34" charset="0"/>
              </a:rPr>
              <a:t>the most significant moment 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in the </a:t>
            </a:r>
            <a:r>
              <a:rPr lang="en-GB" sz="1200" kern="0" dirty="0">
                <a:solidFill>
                  <a:prstClr val="black"/>
                </a:solidFill>
                <a:latin typeface="Candara Light" panose="020E0502030303020204" pitchFamily="34" charset="0"/>
              </a:rPr>
              <a:t>novel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 in relation to the question focus? The key to understanding the </a:t>
            </a:r>
            <a:r>
              <a:rPr lang="en-GB" sz="1200" kern="0" dirty="0">
                <a:solidFill>
                  <a:prstClr val="black"/>
                </a:solidFill>
                <a:latin typeface="Candara Light" panose="020E0502030303020204" pitchFamily="34" charset="0"/>
              </a:rPr>
              <a:t>text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? Analyse it closely, showing your understanding.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Then </a:t>
            </a: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ndara Light" panose="020E0502030303020204" pitchFamily="34" charset="0"/>
              </a:rPr>
              <a:t>stand back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: how do things build up to this moment? How do events in the novel follow-on from this to a climax or a denouement? Make connections across the text to generate a </a:t>
            </a: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ndara Light" panose="020E0502030303020204" pitchFamily="34" charset="0"/>
              </a:rPr>
              <a:t>developed 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and thoughtful response: ‘This is essentially a </a:t>
            </a:r>
            <a:r>
              <a:rPr lang="en-GB" sz="1200" kern="0" dirty="0">
                <a:solidFill>
                  <a:prstClr val="black"/>
                </a:solidFill>
                <a:latin typeface="Candara Light" panose="020E0502030303020204" pitchFamily="34" charset="0"/>
              </a:rPr>
              <a:t>novel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 about…’ The text’s universality: ‘this is a </a:t>
            </a:r>
            <a:r>
              <a:rPr lang="en-GB" sz="1200" kern="0" dirty="0">
                <a:solidFill>
                  <a:prstClr val="black"/>
                </a:solidFill>
                <a:latin typeface="Candara Light" panose="020E0502030303020204" pitchFamily="34" charset="0"/>
              </a:rPr>
              <a:t>story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 about what it means to be human’ / ‘how we should seek to </a:t>
            </a:r>
            <a:r>
              <a:rPr kumimoji="0" lang="en-GB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avoi</a:t>
            </a:r>
            <a:r>
              <a:rPr lang="en-GB" sz="1200" kern="0" dirty="0">
                <a:solidFill>
                  <a:prstClr val="black"/>
                </a:solidFill>
                <a:latin typeface="Candara Light" panose="020E0502030303020204" pitchFamily="34" charset="0"/>
              </a:rPr>
              <a:t>d…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’ / ‘how we can live together without </a:t>
            </a:r>
            <a:r>
              <a:rPr lang="en-GB" sz="1200" kern="0" dirty="0">
                <a:solidFill>
                  <a:prstClr val="black"/>
                </a:solidFill>
                <a:latin typeface="Candara Light" panose="020E0502030303020204" pitchFamily="34" charset="0"/>
              </a:rPr>
              <a:t>…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’ / ‘a warning about the dangers of…’ / ‘the fundamental evil of human nature’ / ‘the dangers of…’ Link your </a:t>
            </a: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ndara Light" panose="020E0502030303020204" pitchFamily="34" charset="0"/>
              </a:rPr>
              <a:t>Hot Take 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with the Question &amp; its implications.</a:t>
            </a:r>
          </a:p>
        </p:txBody>
      </p:sp>
    </p:spTree>
    <p:extLst>
      <p:ext uri="{BB962C8B-B14F-4D97-AF65-F5344CB8AC3E}">
        <p14:creationId xmlns:p14="http://schemas.microsoft.com/office/powerpoint/2010/main" val="1947039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C8A1CE09-82F4-3742-B8AE-AC903C0B066B}"/>
              </a:ext>
            </a:extLst>
          </p:cNvPr>
          <p:cNvSpPr/>
          <p:nvPr/>
        </p:nvSpPr>
        <p:spPr>
          <a:xfrm>
            <a:off x="5229225" y="107778"/>
            <a:ext cx="1354344" cy="369332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Tier 3 Vocab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52EA648-6EFA-8848-951B-17BEAB5D3A19}"/>
              </a:ext>
            </a:extLst>
          </p:cNvPr>
          <p:cNvSpPr/>
          <p:nvPr/>
        </p:nvSpPr>
        <p:spPr>
          <a:xfrm>
            <a:off x="154344" y="107778"/>
            <a:ext cx="4932840" cy="369332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solidFill>
                  <a:schemeClr val="bg1">
                    <a:lumMod val="75000"/>
                  </a:schemeClr>
                </a:solidFill>
              </a:rPr>
              <a:t>GCSE English Literature Paper 2 – </a:t>
            </a:r>
            <a:r>
              <a:rPr lang="en-GB" b="1" dirty="0">
                <a:solidFill>
                  <a:srgbClr val="00B050"/>
                </a:solidFill>
              </a:rPr>
              <a:t>Lord of the Flies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BABE1E-4978-48BF-A9DB-A79F76EBAB1A}"/>
              </a:ext>
            </a:extLst>
          </p:cNvPr>
          <p:cNvSpPr/>
          <p:nvPr/>
        </p:nvSpPr>
        <p:spPr>
          <a:xfrm>
            <a:off x="4969042" y="663532"/>
            <a:ext cx="1614527" cy="8712770"/>
          </a:xfrm>
          <a:prstGeom prst="rect">
            <a:avLst/>
          </a:prstGeom>
          <a:ln w="34925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dehumanisation 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ingenuity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dread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illumination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arrogance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troubling 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solidFill>
                  <a:srgbClr val="FF0000"/>
                </a:solidFill>
                <a:latin typeface="Candara Light" panose="020E0502030303020204" pitchFamily="34" charset="0"/>
              </a:rPr>
              <a:t>inherent evil 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allegorically</a:t>
            </a:r>
          </a:p>
          <a:p>
            <a:pPr algn="just">
              <a:lnSpc>
                <a:spcPct val="150000"/>
              </a:lnSpc>
            </a:pPr>
            <a:r>
              <a:rPr lang="en-US" sz="1500" b="1" dirty="0">
                <a:latin typeface="Candara Light" panose="020E0502030303020204" pitchFamily="34" charset="0"/>
              </a:rPr>
              <a:t>shadow 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come to terms 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establishing 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vulnerability 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grown-ups 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exposed 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solidFill>
                  <a:srgbClr val="FF0000"/>
                </a:solidFill>
                <a:latin typeface="Candara Light" panose="020E0502030303020204" pitchFamily="34" charset="0"/>
              </a:rPr>
              <a:t>capacity for evil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victim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self-assurance 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starkly 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foreshadowing 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solidFill>
                  <a:srgbClr val="FF0000"/>
                </a:solidFill>
                <a:latin typeface="Candara Light" panose="020E0502030303020204" pitchFamily="34" charset="0"/>
              </a:rPr>
              <a:t>Jesus-like epiphany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brutality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epiphany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cynicism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nihilism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8241317-490B-4B68-934F-207D256CC8FF}"/>
              </a:ext>
            </a:extLst>
          </p:cNvPr>
          <p:cNvSpPr/>
          <p:nvPr/>
        </p:nvSpPr>
        <p:spPr>
          <a:xfrm>
            <a:off x="154344" y="663532"/>
            <a:ext cx="2119624" cy="8712770"/>
          </a:xfrm>
          <a:prstGeom prst="rect">
            <a:avLst/>
          </a:prstGeom>
          <a:ln w="34925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500" b="1" dirty="0">
                <a:latin typeface="Candara Light" panose="020E0502030303020204" pitchFamily="34" charset="0"/>
              </a:rPr>
              <a:t>democracy </a:t>
            </a:r>
          </a:p>
          <a:p>
            <a:pPr>
              <a:lnSpc>
                <a:spcPct val="150000"/>
              </a:lnSpc>
            </a:pPr>
            <a:r>
              <a:rPr lang="en-US" sz="1500" b="1" dirty="0">
                <a:latin typeface="Candara Light" panose="020E0502030303020204" pitchFamily="34" charset="0"/>
              </a:rPr>
              <a:t>Weimar republic</a:t>
            </a:r>
          </a:p>
          <a:p>
            <a:pPr>
              <a:lnSpc>
                <a:spcPct val="150000"/>
              </a:lnSpc>
            </a:pPr>
            <a:r>
              <a:rPr lang="en-US" sz="1500" b="1" dirty="0">
                <a:latin typeface="Candara Light" panose="020E0502030303020204" pitchFamily="34" charset="0"/>
              </a:rPr>
              <a:t>Dictatorship / </a:t>
            </a:r>
            <a:r>
              <a:rPr lang="en-US" sz="1500" b="1" dirty="0">
                <a:solidFill>
                  <a:srgbClr val="FF0000"/>
                </a:solidFill>
                <a:latin typeface="Candara Light" panose="020E0502030303020204" pitchFamily="34" charset="0"/>
              </a:rPr>
              <a:t>fascism</a:t>
            </a:r>
          </a:p>
          <a:p>
            <a:pPr>
              <a:lnSpc>
                <a:spcPct val="150000"/>
              </a:lnSpc>
            </a:pPr>
            <a:r>
              <a:rPr lang="en-GB" sz="1500" b="1" dirty="0">
                <a:solidFill>
                  <a:srgbClr val="FF0000"/>
                </a:solidFill>
                <a:latin typeface="Candara Light" panose="020E0502030303020204" pitchFamily="34" charset="0"/>
              </a:rPr>
              <a:t>Mussolini/Hitler </a:t>
            </a:r>
          </a:p>
          <a:p>
            <a:pPr>
              <a:lnSpc>
                <a:spcPct val="150000"/>
              </a:lnSpc>
            </a:pPr>
            <a:r>
              <a:rPr lang="en-US" sz="1500" b="1" dirty="0">
                <a:latin typeface="Candara Light" panose="020E0502030303020204" pitchFamily="34" charset="0"/>
              </a:rPr>
              <a:t>League of Nations </a:t>
            </a:r>
            <a:endParaRPr lang="en-GB" sz="1500" b="1" dirty="0">
              <a:latin typeface="Candara Light" panose="020E0502030303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Chamberlain</a:t>
            </a:r>
          </a:p>
          <a:p>
            <a:pPr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appeasement </a:t>
            </a:r>
          </a:p>
          <a:p>
            <a:pPr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Churchill</a:t>
            </a:r>
          </a:p>
          <a:p>
            <a:pPr>
              <a:lnSpc>
                <a:spcPct val="150000"/>
              </a:lnSpc>
            </a:pPr>
            <a:r>
              <a:rPr lang="en-US" sz="1500" b="1" dirty="0">
                <a:latin typeface="Candara Light" panose="020E0502030303020204" pitchFamily="34" charset="0"/>
              </a:rPr>
              <a:t>Korean war </a:t>
            </a:r>
            <a:endParaRPr lang="en-GB" sz="1500" b="1" dirty="0">
              <a:latin typeface="Candara Light" panose="020E0502030303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British Empire</a:t>
            </a:r>
          </a:p>
          <a:p>
            <a:pPr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hubris</a:t>
            </a:r>
          </a:p>
          <a:p>
            <a:pPr>
              <a:lnSpc>
                <a:spcPct val="150000"/>
              </a:lnSpc>
            </a:pPr>
            <a:r>
              <a:rPr lang="en-GB" sz="1500" b="1" dirty="0">
                <a:solidFill>
                  <a:srgbClr val="FF0000"/>
                </a:solidFill>
                <a:latin typeface="Candara Light" panose="020E0502030303020204" pitchFamily="34" charset="0"/>
              </a:rPr>
              <a:t>colonialism</a:t>
            </a:r>
            <a:r>
              <a:rPr lang="en-GB" sz="1500" b="1" dirty="0">
                <a:latin typeface="Candara Light" panose="020E0502030303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exploitation</a:t>
            </a:r>
          </a:p>
          <a:p>
            <a:pPr>
              <a:lnSpc>
                <a:spcPct val="150000"/>
              </a:lnSpc>
            </a:pPr>
            <a:r>
              <a:rPr lang="en-GB" sz="1500" b="1" dirty="0">
                <a:solidFill>
                  <a:srgbClr val="FF0000"/>
                </a:solidFill>
                <a:latin typeface="Candara Light" panose="020E0502030303020204" pitchFamily="34" charset="0"/>
              </a:rPr>
              <a:t>naïve world view</a:t>
            </a:r>
          </a:p>
          <a:p>
            <a:pPr>
              <a:lnSpc>
                <a:spcPct val="150000"/>
              </a:lnSpc>
            </a:pPr>
            <a:r>
              <a:rPr lang="en-GB" sz="1500" b="1" dirty="0">
                <a:solidFill>
                  <a:srgbClr val="FF0000"/>
                </a:solidFill>
                <a:latin typeface="Candara Light" panose="020E0502030303020204" pitchFamily="34" charset="0"/>
              </a:rPr>
              <a:t>Ballantyne’s </a:t>
            </a:r>
            <a:r>
              <a:rPr lang="en-GB" sz="1500" b="1" i="1" dirty="0">
                <a:solidFill>
                  <a:srgbClr val="FF0000"/>
                </a:solidFill>
                <a:latin typeface="Candara Light" panose="020E0502030303020204" pitchFamily="34" charset="0"/>
              </a:rPr>
              <a:t>Coral Island </a:t>
            </a:r>
          </a:p>
          <a:p>
            <a:pPr>
              <a:lnSpc>
                <a:spcPct val="150000"/>
              </a:lnSpc>
            </a:pPr>
            <a:r>
              <a:rPr lang="en-US" sz="1500" b="1" dirty="0">
                <a:solidFill>
                  <a:srgbClr val="FF0000"/>
                </a:solidFill>
                <a:latin typeface="Candara Light" panose="020E0502030303020204" pitchFamily="34" charset="0"/>
              </a:rPr>
              <a:t>Hobbesian</a:t>
            </a:r>
          </a:p>
          <a:p>
            <a:pPr>
              <a:lnSpc>
                <a:spcPct val="150000"/>
              </a:lnSpc>
            </a:pPr>
            <a:r>
              <a:rPr lang="en-US" sz="1500" b="1" dirty="0">
                <a:solidFill>
                  <a:srgbClr val="FF0000"/>
                </a:solidFill>
                <a:latin typeface="Candara Light" panose="020E0502030303020204" pitchFamily="34" charset="0"/>
              </a:rPr>
              <a:t>the natural state </a:t>
            </a:r>
          </a:p>
          <a:p>
            <a:pPr>
              <a:lnSpc>
                <a:spcPct val="150000"/>
              </a:lnSpc>
            </a:pPr>
            <a:r>
              <a:rPr lang="en-US" sz="1500" b="1" dirty="0">
                <a:solidFill>
                  <a:srgbClr val="FF0000"/>
                </a:solidFill>
                <a:latin typeface="Candara Light" panose="020E0502030303020204" pitchFamily="34" charset="0"/>
              </a:rPr>
              <a:t>civilization</a:t>
            </a:r>
            <a:r>
              <a:rPr lang="en-US" sz="1500" b="1" dirty="0">
                <a:latin typeface="Candara Light" panose="020E0502030303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1500" b="1" dirty="0">
                <a:latin typeface="Candara Light" panose="020E0502030303020204" pitchFamily="34" charset="0"/>
              </a:rPr>
              <a:t>Rousseau’s ideals enlightenment </a:t>
            </a:r>
            <a:endParaRPr lang="en-GB" sz="1500" b="1" dirty="0">
              <a:latin typeface="Candara Light" panose="020E0502030303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hopelessness </a:t>
            </a:r>
          </a:p>
          <a:p>
            <a:pPr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plight</a:t>
            </a:r>
          </a:p>
          <a:p>
            <a:pPr>
              <a:lnSpc>
                <a:spcPct val="150000"/>
              </a:lnSpc>
            </a:pPr>
            <a:r>
              <a:rPr lang="en-GB" sz="1500" b="1" dirty="0">
                <a:solidFill>
                  <a:srgbClr val="FF0000"/>
                </a:solidFill>
                <a:latin typeface="Candara Light" panose="020E0502030303020204" pitchFamily="34" charset="0"/>
              </a:rPr>
              <a:t>precarious</a:t>
            </a:r>
            <a:r>
              <a:rPr lang="en-GB" sz="1500" b="1" dirty="0">
                <a:latin typeface="Candara Light" panose="020E0502030303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GB" sz="1500" b="1" dirty="0">
                <a:solidFill>
                  <a:srgbClr val="FF0000"/>
                </a:solidFill>
                <a:latin typeface="Candara Light" panose="020E0502030303020204" pitchFamily="34" charset="0"/>
              </a:rPr>
              <a:t>symbolises</a:t>
            </a:r>
          </a:p>
          <a:p>
            <a:pPr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microcosm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641B4CA-B0D3-4B07-8C53-18DEAD6BA0D5}"/>
              </a:ext>
            </a:extLst>
          </p:cNvPr>
          <p:cNvSpPr/>
          <p:nvPr/>
        </p:nvSpPr>
        <p:spPr>
          <a:xfrm>
            <a:off x="2721796" y="663532"/>
            <a:ext cx="1799417" cy="8712770"/>
          </a:xfrm>
          <a:prstGeom prst="rect">
            <a:avLst/>
          </a:prstGeom>
          <a:ln w="34925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sympathy 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foreboding 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faith 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solidFill>
                  <a:srgbClr val="FF0000"/>
                </a:solidFill>
                <a:latin typeface="Candara Light" panose="020E0502030303020204" pitchFamily="34" charset="0"/>
              </a:rPr>
              <a:t>disturbing</a:t>
            </a:r>
            <a:r>
              <a:rPr lang="en-GB" sz="1500" b="1" dirty="0">
                <a:latin typeface="Candara Light" panose="020E0502030303020204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reassuring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dilemma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adventure-story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confidence 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smugness 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solidFill>
                  <a:srgbClr val="FF0000"/>
                </a:solidFill>
                <a:latin typeface="Candara Light" panose="020E0502030303020204" pitchFamily="34" charset="0"/>
              </a:rPr>
              <a:t>bygone age </a:t>
            </a:r>
          </a:p>
          <a:p>
            <a:pPr algn="just">
              <a:lnSpc>
                <a:spcPct val="150000"/>
              </a:lnSpc>
            </a:pPr>
            <a:r>
              <a:rPr lang="en-US" sz="1500" b="1" dirty="0">
                <a:solidFill>
                  <a:srgbClr val="FF0000"/>
                </a:solidFill>
                <a:latin typeface="Candara Light" panose="020E0502030303020204" pitchFamily="34" charset="0"/>
              </a:rPr>
              <a:t>animalistic</a:t>
            </a:r>
          </a:p>
          <a:p>
            <a:pPr algn="just">
              <a:lnSpc>
                <a:spcPct val="150000"/>
              </a:lnSpc>
            </a:pPr>
            <a:r>
              <a:rPr lang="en-US" sz="1500" b="1" dirty="0">
                <a:solidFill>
                  <a:srgbClr val="FF0000"/>
                </a:solidFill>
                <a:latin typeface="Candara Light" panose="020E0502030303020204" pitchFamily="34" charset="0"/>
              </a:rPr>
              <a:t>civilization &amp; savagery</a:t>
            </a:r>
          </a:p>
          <a:p>
            <a:pPr algn="just">
              <a:lnSpc>
                <a:spcPct val="150000"/>
              </a:lnSpc>
            </a:pPr>
            <a:r>
              <a:rPr lang="en-US" sz="1500" b="1" dirty="0">
                <a:solidFill>
                  <a:srgbClr val="FF0000"/>
                </a:solidFill>
                <a:latin typeface="Candara Light" panose="020E0502030303020204" pitchFamily="34" charset="0"/>
              </a:rPr>
              <a:t>chaos</a:t>
            </a:r>
            <a:r>
              <a:rPr lang="en-US" sz="1500" b="1" dirty="0">
                <a:latin typeface="Candara Light" panose="020E0502030303020204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1500" b="1" dirty="0">
                <a:solidFill>
                  <a:srgbClr val="FF0000"/>
                </a:solidFill>
                <a:latin typeface="Candara Light" panose="020E0502030303020204" pitchFamily="34" charset="0"/>
              </a:rPr>
              <a:t>hypocrisy</a:t>
            </a:r>
            <a:r>
              <a:rPr lang="en-US" sz="1500" b="1" dirty="0">
                <a:latin typeface="Candara Light" panose="020E0502030303020204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1500" b="1" dirty="0">
                <a:latin typeface="Candara Light" panose="020E0502030303020204" pitchFamily="34" charset="0"/>
              </a:rPr>
              <a:t>rules/order </a:t>
            </a:r>
          </a:p>
          <a:p>
            <a:pPr algn="just">
              <a:lnSpc>
                <a:spcPct val="150000"/>
              </a:lnSpc>
            </a:pPr>
            <a:r>
              <a:rPr lang="en-US" sz="1500" b="1" dirty="0">
                <a:latin typeface="Candara Light" panose="020E0502030303020204" pitchFamily="34" charset="0"/>
              </a:rPr>
              <a:t>restrictions </a:t>
            </a:r>
          </a:p>
          <a:p>
            <a:pPr algn="just">
              <a:lnSpc>
                <a:spcPct val="150000"/>
              </a:lnSpc>
            </a:pPr>
            <a:r>
              <a:rPr lang="en-US" sz="1500" b="1" dirty="0">
                <a:solidFill>
                  <a:srgbClr val="FF0000"/>
                </a:solidFill>
                <a:latin typeface="Candara Light" panose="020E0502030303020204" pitchFamily="34" charset="0"/>
              </a:rPr>
              <a:t>primal depravity</a:t>
            </a:r>
            <a:endParaRPr lang="en-GB" sz="1500" b="1" dirty="0">
              <a:solidFill>
                <a:srgbClr val="FF0000"/>
              </a:solidFill>
              <a:latin typeface="Candara Light" panose="020E0502030303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sacrifice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paradise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intention 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implication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macrocosm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solidFill>
                  <a:srgbClr val="FF0000"/>
                </a:solidFill>
                <a:latin typeface="Candara Light" panose="020E0502030303020204" pitchFamily="34" charset="0"/>
              </a:rPr>
              <a:t>naiveté</a:t>
            </a:r>
          </a:p>
          <a:p>
            <a:pPr algn="just">
              <a:lnSpc>
                <a:spcPct val="150000"/>
              </a:lnSpc>
            </a:pPr>
            <a:r>
              <a:rPr lang="en-GB" sz="1500" b="1" dirty="0">
                <a:latin typeface="Candara Light" panose="020E0502030303020204" pitchFamily="34" charset="0"/>
              </a:rPr>
              <a:t>innocence lost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1F458C-3345-49EF-9FC2-27DC20D38D3A}"/>
              </a:ext>
            </a:extLst>
          </p:cNvPr>
          <p:cNvSpPr/>
          <p:nvPr/>
        </p:nvSpPr>
        <p:spPr>
          <a:xfrm rot="5400000">
            <a:off x="3168901" y="6419939"/>
            <a:ext cx="400110" cy="6429225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</a:rPr>
              <a:t>Do you know it? How can you apply it?</a:t>
            </a:r>
          </a:p>
        </p:txBody>
      </p:sp>
    </p:spTree>
    <p:extLst>
      <p:ext uri="{BB962C8B-B14F-4D97-AF65-F5344CB8AC3E}">
        <p14:creationId xmlns:p14="http://schemas.microsoft.com/office/powerpoint/2010/main" val="752334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35DA0EC-A237-471B-ACEC-B7A38A385D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848594"/>
              </p:ext>
            </p:extLst>
          </p:nvPr>
        </p:nvGraphicFramePr>
        <p:xfrm>
          <a:off x="89646" y="82968"/>
          <a:ext cx="6678708" cy="97400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69677">
                  <a:extLst>
                    <a:ext uri="{9D8B030D-6E8A-4147-A177-3AD203B41FA5}">
                      <a16:colId xmlns:a16="http://schemas.microsoft.com/office/drawing/2014/main" val="1242413171"/>
                    </a:ext>
                  </a:extLst>
                </a:gridCol>
                <a:gridCol w="1669677">
                  <a:extLst>
                    <a:ext uri="{9D8B030D-6E8A-4147-A177-3AD203B41FA5}">
                      <a16:colId xmlns:a16="http://schemas.microsoft.com/office/drawing/2014/main" val="541131872"/>
                    </a:ext>
                  </a:extLst>
                </a:gridCol>
                <a:gridCol w="1669677">
                  <a:extLst>
                    <a:ext uri="{9D8B030D-6E8A-4147-A177-3AD203B41FA5}">
                      <a16:colId xmlns:a16="http://schemas.microsoft.com/office/drawing/2014/main" val="3223206636"/>
                    </a:ext>
                  </a:extLst>
                </a:gridCol>
                <a:gridCol w="1669677">
                  <a:extLst>
                    <a:ext uri="{9D8B030D-6E8A-4147-A177-3AD203B41FA5}">
                      <a16:colId xmlns:a16="http://schemas.microsoft.com/office/drawing/2014/main" val="2233310762"/>
                    </a:ext>
                  </a:extLst>
                </a:gridCol>
              </a:tblGrid>
              <a:tr h="163934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KNOWLEDGE ORGANISER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Lord of the Flies: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Top 23 quotations to learn.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Add your own inferences!</a:t>
                      </a:r>
                      <a:endParaRPr lang="en-GB" sz="120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“The toy of voting was almost as pleasing as the conch.”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dirty="0">
                        <a:solidFill>
                          <a:schemeClr val="tx1"/>
                        </a:solidFill>
                        <a:latin typeface="Candara Light" panose="020E0502030303020204" pitchFamily="34" charset="0"/>
                        <a:ea typeface="Cambria" panose="02040503050406030204" pitchFamily="18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tx1"/>
                          </a:solidFill>
                          <a:effectLst/>
                          <a:latin typeface="Candara Light" panose="020E0502030303020204" pitchFamily="34" charset="0"/>
                        </a:rPr>
                        <a:t>“</a:t>
                      </a: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the assault on the summit…the passage of an enraged monster”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1" dirty="0">
                        <a:solidFill>
                          <a:schemeClr val="tx1"/>
                        </a:solidFill>
                        <a:latin typeface="Candara Light" panose="020E0502030303020204" pitchFamily="34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tx1"/>
                          </a:solidFill>
                          <a:effectLst/>
                          <a:latin typeface="Candara Light" panose="020E0502030303020204" pitchFamily="34" charset="0"/>
                        </a:rPr>
                        <a:t>"</a:t>
                      </a:r>
                      <a: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Beneath them, on the unfriendly side of the mountain, the drum-roll continued.”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1" dirty="0">
                        <a:solidFill>
                          <a:schemeClr val="tx1"/>
                        </a:solidFill>
                        <a:latin typeface="Candara Light" panose="020E0502030303020204" pitchFamily="34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581298"/>
                  </a:ext>
                </a:extLst>
              </a:tr>
              <a:tr h="1732400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“After all, we’re not savages. We’re English, and the English are best at everything.”</a:t>
                      </a: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B57D0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1" dirty="0">
                        <a:solidFill>
                          <a:schemeClr val="tx1"/>
                        </a:solidFill>
                        <a:latin typeface="Candara Light" panose="020E0502030303020204" pitchFamily="34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"It's like in a book."… At once there was a clamor. "Treasure Island--"  "Swallows and Amazons--" "Coral Island--" </a:t>
                      </a: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800" b="1" kern="1200" dirty="0">
                          <a:solidFill>
                            <a:srgbClr val="FF0000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“two continents of experience and feeling, unable to communicate”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US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US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“Simon found for them the fruit they could not reach”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4387639"/>
                  </a:ext>
                </a:extLst>
              </a:tr>
              <a:tr h="1612006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8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“Things are breaking up”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B57D0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rgbClr val="FF0000"/>
                          </a:solidFill>
                          <a:effectLst/>
                          <a:latin typeface="Candara Light" panose="020E0502030303020204" pitchFamily="34" charset="0"/>
                        </a:rPr>
                        <a:t>"</a:t>
                      </a:r>
                      <a:r>
                        <a:rPr lang="en-GB" sz="800" b="1" kern="1200" dirty="0">
                          <a:solidFill>
                            <a:srgbClr val="FF0000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“maybe it’s only us”</a:t>
                      </a:r>
                      <a:endParaRPr lang="en-GB" sz="800" b="1" i="0" dirty="0">
                        <a:solidFill>
                          <a:srgbClr val="FF0000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indent="-171450" algn="l" fontAlgn="ctr">
                        <a:buFont typeface="Wingdings" panose="05000000000000000000" pitchFamily="2" charset="2"/>
                        <a:buChar char="q"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indent="-171450" algn="l" fontAlgn="ctr">
                        <a:buFont typeface="Wingdings" panose="05000000000000000000" pitchFamily="2" charset="2"/>
                        <a:buChar char="q"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indent="-171450" algn="l" fontAlgn="ctr">
                        <a:buFont typeface="Wingdings" panose="05000000000000000000" pitchFamily="2" charset="2"/>
                        <a:buChar char="q"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indent="-171450" algn="l" fontAlgn="ctr">
                        <a:buFont typeface="Wingdings" panose="05000000000000000000" pitchFamily="2" charset="2"/>
                        <a:buChar char="q"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indent="-171450" algn="l" fontAlgn="ctr">
                        <a:buFont typeface="Wingdings" panose="05000000000000000000" pitchFamily="2" charset="2"/>
                        <a:buChar char="q"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indent="-171450" algn="l" fontAlgn="ctr">
                        <a:buFont typeface="Wingdings" panose="05000000000000000000" pitchFamily="2" charset="2"/>
                        <a:buChar char="q"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indent="-171450" algn="l" fontAlgn="ctr">
                        <a:buFont typeface="Wingdings" panose="05000000000000000000" pitchFamily="2" charset="2"/>
                        <a:buChar char="q"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indent="-171450" algn="l" fontAlgn="ctr">
                        <a:buFont typeface="Wingdings" panose="05000000000000000000" pitchFamily="2" charset="2"/>
                        <a:buChar char="q"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indent="-171450" algn="l" fontAlgn="ctr">
                        <a:buFont typeface="Wingdings" panose="05000000000000000000" pitchFamily="2" charset="2"/>
                        <a:buChar char="q"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“Roger’s arm was conditioned by civilisation that knew nothing of him and was in ruins”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1" dirty="0">
                        <a:solidFill>
                          <a:schemeClr val="tx1"/>
                        </a:solidFill>
                        <a:latin typeface="Candara Light" panose="020E0502030303020204" pitchFamily="34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“What are we. Humans, or animals, or savages?”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7366475"/>
                  </a:ext>
                </a:extLst>
              </a:tr>
              <a:tr h="1540743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“soon the darkness was full of claws, full of the awful unknown and menace”</a:t>
                      </a: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800" b="1" kern="1200" dirty="0">
                          <a:solidFill>
                            <a:srgbClr val="FF0000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“the anonymous devils' faces swarmed” </a:t>
                      </a:r>
                      <a:endParaRPr lang="en-GB" sz="800" b="1" i="0" dirty="0">
                        <a:solidFill>
                          <a:srgbClr val="FF0000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800" b="1" kern="1200" dirty="0">
                          <a:solidFill>
                            <a:srgbClr val="FF0000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“the picture of a human at once heroic and sick”</a:t>
                      </a:r>
                      <a:endParaRPr lang="en-GB" sz="800" b="1" i="0" dirty="0">
                        <a:solidFill>
                          <a:srgbClr val="FF0000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rgbClr val="FF0000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tx1"/>
                          </a:solidFill>
                          <a:effectLst/>
                          <a:latin typeface="Candara Light" panose="020E0502030303020204" pitchFamily="34" charset="0"/>
                        </a:rPr>
                        <a:t>"</a:t>
                      </a: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I'm not going to play any longer.” </a:t>
                      </a: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6568733"/>
                  </a:ext>
                </a:extLst>
              </a:tr>
              <a:tr h="1612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rgbClr val="001D35"/>
                          </a:solidFill>
                          <a:effectLst/>
                          <a:latin typeface="Candara Light" panose="020E0502030303020204" pitchFamily="34" charset="0"/>
                        </a:rPr>
                        <a:t>"</a:t>
                      </a:r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“Even in the rain they could see how small a beast it was; and already its blood was staining the sand”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dirty="0">
                        <a:solidFill>
                          <a:srgbClr val="001D35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q"/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“…the Lord of the Flies hung on his stick and grinned… and his gaze was held by that ancient, inescapable recognition” </a:t>
                      </a: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q"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q"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q"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q"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q"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q"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q"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q"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tx1"/>
                          </a:solidFill>
                          <a:effectLst/>
                          <a:latin typeface="Candara Light" panose="020E0502030303020204" pitchFamily="34" charset="0"/>
                        </a:rPr>
                        <a:t>“Roger sharpened a stick at both ends”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“I'm frightened. Of us. I want to go home. Oh God, I want to go home."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0896954"/>
                  </a:ext>
                </a:extLst>
              </a:tr>
              <a:tr h="1540743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“By him stood Piggy still holding out the talisman, the fragile, shining beauty of the shell.” </a:t>
                      </a: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“I'm, I'm--" But there was no more to come. Percival </a:t>
                      </a:r>
                      <a:r>
                        <a:rPr lang="en-GB" sz="800" b="1" kern="1200" dirty="0" err="1">
                          <a:solidFill>
                            <a:schemeClr val="tx1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Wemys</a:t>
                      </a: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 Madison sought in his head for an incantation that had faded clean away.” </a:t>
                      </a: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800" b="1" kern="1200" dirty="0">
                          <a:solidFill>
                            <a:srgbClr val="FF0000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“I should have thought that a pack of British boys--you're all British, aren't you? would have been able to put up a better show than that " </a:t>
                      </a:r>
                      <a:endParaRPr lang="en-GB" sz="800" b="1" i="0" kern="1200" dirty="0">
                        <a:solidFill>
                          <a:srgbClr val="FF0000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800" b="1" i="0" kern="1200" dirty="0">
                          <a:solidFill>
                            <a:srgbClr val="FF0000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"</a:t>
                      </a:r>
                      <a:r>
                        <a:rPr lang="en-GB" sz="800" b="1" kern="1200" dirty="0">
                          <a:solidFill>
                            <a:srgbClr val="FF0000"/>
                          </a:solidFill>
                          <a:effectLst/>
                          <a:latin typeface="Candara Light" panose="020E0502030303020204" pitchFamily="34" charset="0"/>
                          <a:ea typeface="+mn-ea"/>
                          <a:cs typeface="+mn-cs"/>
                        </a:rPr>
                        <a:t>Ralph wept for the end of innocence, the darkness of man's heart, and the fall through the air of the true, wise friend called Piggy.”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tx1"/>
                        </a:solidFill>
                        <a:effectLst/>
                        <a:latin typeface="Candara Light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4227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2776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220</TotalTime>
  <Words>1118</Words>
  <Application>Microsoft Office PowerPoint</Application>
  <PresentationFormat>A4 Paper (210x297 mm)</PresentationFormat>
  <Paragraphs>304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Candara Light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Crystal Spencer</dc:creator>
  <cp:lastModifiedBy>Peter Ahern</cp:lastModifiedBy>
  <cp:revision>14</cp:revision>
  <dcterms:created xsi:type="dcterms:W3CDTF">2025-05-29T15:12:25Z</dcterms:created>
  <dcterms:modified xsi:type="dcterms:W3CDTF">2025-06-24T07:45:00Z</dcterms:modified>
</cp:coreProperties>
</file>