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62" r:id="rId2"/>
    <p:sldId id="264" r:id="rId3"/>
    <p:sldId id="263" r:id="rId4"/>
    <p:sldId id="265" r:id="rId5"/>
  </p:sldIdLst>
  <p:sldSz cx="12192000" cy="16256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250" autoAdjust="0"/>
    <p:restoredTop sz="94747"/>
  </p:normalViewPr>
  <p:slideViewPr>
    <p:cSldViewPr snapToGrid="0" snapToObjects="1">
      <p:cViewPr varScale="1">
        <p:scale>
          <a:sx n="29" d="100"/>
          <a:sy n="29" d="100"/>
        </p:scale>
        <p:origin x="179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660416"/>
            <a:ext cx="10363200" cy="5659496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8538164"/>
            <a:ext cx="9144000" cy="3924769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65643-F7F7-4149-B2D2-7C0AC7613D77}" type="datetimeFigureOut">
              <a:rPr lang="en-GB" smtClean="0"/>
              <a:t>04/06/2025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0475-A5AE-9F46-89EC-B070F7A1AC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3634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65643-F7F7-4149-B2D2-7C0AC7613D77}" type="datetimeFigureOut">
              <a:rPr lang="en-GB" smtClean="0"/>
              <a:t>04/06/2025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0475-A5AE-9F46-89EC-B070F7A1AC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5959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900" cy="1377620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865481"/>
            <a:ext cx="7734300" cy="1377620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65643-F7F7-4149-B2D2-7C0AC7613D77}" type="datetimeFigureOut">
              <a:rPr lang="en-GB" smtClean="0"/>
              <a:t>04/06/2025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0475-A5AE-9F46-89EC-B070F7A1AC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5744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65643-F7F7-4149-B2D2-7C0AC7613D77}" type="datetimeFigureOut">
              <a:rPr lang="en-GB" smtClean="0"/>
              <a:t>04/06/2025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0475-A5AE-9F46-89EC-B070F7A1AC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2851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4052716"/>
            <a:ext cx="10515600" cy="6762043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0878731"/>
            <a:ext cx="10515600" cy="355599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65643-F7F7-4149-B2D2-7C0AC7613D77}" type="datetimeFigureOut">
              <a:rPr lang="en-GB" smtClean="0"/>
              <a:t>04/06/2025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0475-A5AE-9F46-89EC-B070F7A1AC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032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4327407"/>
            <a:ext cx="5181600" cy="103142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4327407"/>
            <a:ext cx="5181600" cy="103142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65643-F7F7-4149-B2D2-7C0AC7613D77}" type="datetimeFigureOut">
              <a:rPr lang="en-GB" smtClean="0"/>
              <a:t>04/06/2025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0475-A5AE-9F46-89EC-B070F7A1AC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1726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65485"/>
            <a:ext cx="10515600" cy="31420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3984979"/>
            <a:ext cx="5157787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5937956"/>
            <a:ext cx="5157787" cy="87338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3984979"/>
            <a:ext cx="5183188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5937956"/>
            <a:ext cx="5183188" cy="87338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65643-F7F7-4149-B2D2-7C0AC7613D77}" type="datetimeFigureOut">
              <a:rPr lang="en-GB" smtClean="0"/>
              <a:t>04/06/2025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0475-A5AE-9F46-89EC-B070F7A1AC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1874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65643-F7F7-4149-B2D2-7C0AC7613D77}" type="datetimeFigureOut">
              <a:rPr lang="en-GB" smtClean="0"/>
              <a:t>04/06/2025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0475-A5AE-9F46-89EC-B070F7A1AC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9989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65643-F7F7-4149-B2D2-7C0AC7613D77}" type="datetimeFigureOut">
              <a:rPr lang="en-GB" smtClean="0"/>
              <a:t>04/06/2025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0475-A5AE-9F46-89EC-B070F7A1AC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5165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340567"/>
            <a:ext cx="6172200" cy="11552296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65643-F7F7-4149-B2D2-7C0AC7613D77}" type="datetimeFigureOut">
              <a:rPr lang="en-GB" smtClean="0"/>
              <a:t>04/06/2025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0475-A5AE-9F46-89EC-B070F7A1AC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7969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2340567"/>
            <a:ext cx="6172200" cy="11552296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65643-F7F7-4149-B2D2-7C0AC7613D77}" type="datetimeFigureOut">
              <a:rPr lang="en-GB" smtClean="0"/>
              <a:t>04/06/2025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0475-A5AE-9F46-89EC-B070F7A1AC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7492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665643-F7F7-4149-B2D2-7C0AC7613D77}" type="datetimeFigureOut">
              <a:rPr lang="en-GB" smtClean="0"/>
              <a:t>04/06/2025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A90475-A5AE-9F46-89EC-B070F7A1AC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9229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F7503235-84D1-4CB6-AD52-A671CD648CE4}"/>
              </a:ext>
            </a:extLst>
          </p:cNvPr>
          <p:cNvSpPr/>
          <p:nvPr/>
        </p:nvSpPr>
        <p:spPr>
          <a:xfrm>
            <a:off x="103556" y="859114"/>
            <a:ext cx="569387" cy="2785377"/>
          </a:xfrm>
          <a:prstGeom prst="rect">
            <a:avLst/>
          </a:prstGeom>
          <a:ln w="34925">
            <a:solidFill>
              <a:schemeClr val="tx1"/>
            </a:solidFill>
          </a:ln>
        </p:spPr>
        <p:txBody>
          <a:bodyPr vert="vert270" wrap="square" anchor="ctr">
            <a:spAutoFit/>
          </a:bodyPr>
          <a:lstStyle/>
          <a:p>
            <a:pPr algn="ctr"/>
            <a:r>
              <a:rPr lang="en-GB" sz="2500" b="1" dirty="0">
                <a:solidFill>
                  <a:srgbClr val="FF0000"/>
                </a:solidFill>
              </a:rPr>
              <a:t>AO1: Task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E12C435-4473-4069-89D2-F7BE97C07A51}"/>
              </a:ext>
            </a:extLst>
          </p:cNvPr>
          <p:cNvSpPr/>
          <p:nvPr/>
        </p:nvSpPr>
        <p:spPr>
          <a:xfrm>
            <a:off x="787985" y="865746"/>
            <a:ext cx="11251706" cy="2785378"/>
          </a:xfrm>
          <a:prstGeom prst="rect">
            <a:avLst/>
          </a:prstGeom>
          <a:ln w="3492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GB" sz="2500" dirty="0"/>
              <a:t>Two possible tasks: pick one and only do one. Your choice should be based on two factors; how much knowledge you have on the tasks provided; how many sophisticated and interesting things you can say about the tasks provided. Once you have chosen which task you will do, ask yourself the key questions: What is the focus? </a:t>
            </a:r>
            <a:r>
              <a:rPr lang="en-GB" sz="2500" b="1" dirty="0"/>
              <a:t>Interrogate</a:t>
            </a:r>
            <a:r>
              <a:rPr lang="en-GB" sz="2500" dirty="0"/>
              <a:t> the question! Unpack the Q &amp; its implications. Now, write a </a:t>
            </a:r>
            <a:r>
              <a:rPr lang="en-GB" sz="2500" b="1" dirty="0">
                <a:solidFill>
                  <a:srgbClr val="FF0000"/>
                </a:solidFill>
              </a:rPr>
              <a:t>thesis statement</a:t>
            </a:r>
            <a:r>
              <a:rPr lang="en-GB" sz="2500" dirty="0"/>
              <a:t> that summarises your holistic view on how the character or theme is presented in the novel. Try to be conceptual! What big ideas can you explore? 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66628DB-2836-477F-B003-A011E37D21A8}"/>
              </a:ext>
            </a:extLst>
          </p:cNvPr>
          <p:cNvSpPr/>
          <p:nvPr/>
        </p:nvSpPr>
        <p:spPr>
          <a:xfrm>
            <a:off x="10326481" y="157576"/>
            <a:ext cx="1732665" cy="477054"/>
          </a:xfrm>
          <a:prstGeom prst="rect">
            <a:avLst/>
          </a:prstGeom>
          <a:ln w="3492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2500" b="1" dirty="0">
                <a:solidFill>
                  <a:srgbClr val="FF0000"/>
                </a:solidFill>
              </a:rPr>
              <a:t>Grade 9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46AAC589-D02D-472B-B8D5-A4633344A430}"/>
              </a:ext>
            </a:extLst>
          </p:cNvPr>
          <p:cNvSpPr/>
          <p:nvPr/>
        </p:nvSpPr>
        <p:spPr>
          <a:xfrm>
            <a:off x="132854" y="158740"/>
            <a:ext cx="10109332" cy="477054"/>
          </a:xfrm>
          <a:prstGeom prst="rect">
            <a:avLst/>
          </a:prstGeom>
          <a:ln w="3492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2500" b="1" dirty="0">
                <a:solidFill>
                  <a:schemeClr val="bg1">
                    <a:lumMod val="75000"/>
                  </a:schemeClr>
                </a:solidFill>
              </a:rPr>
              <a:t>GCSE English Literature Paper 2 – </a:t>
            </a:r>
            <a:r>
              <a:rPr lang="en-GB" sz="2500" b="1" dirty="0">
                <a:solidFill>
                  <a:srgbClr val="00B050"/>
                </a:solidFill>
              </a:rPr>
              <a:t>Animal Farm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ED864C3E-EF35-4D67-84DE-DB40C22C1630}"/>
              </a:ext>
            </a:extLst>
          </p:cNvPr>
          <p:cNvSpPr/>
          <p:nvPr/>
        </p:nvSpPr>
        <p:spPr>
          <a:xfrm>
            <a:off x="132854" y="4004415"/>
            <a:ext cx="11251706" cy="5093702"/>
          </a:xfrm>
          <a:prstGeom prst="rect">
            <a:avLst/>
          </a:prstGeom>
          <a:ln w="3492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GB" sz="2500" b="1" dirty="0">
                <a:solidFill>
                  <a:srgbClr val="FF0000"/>
                </a:solidFill>
              </a:rPr>
              <a:t>Step in the shoes </a:t>
            </a:r>
            <a:r>
              <a:rPr lang="en-GB" sz="2500" dirty="0"/>
              <a:t>of the author. WHY has Orwell explored the theme or character this way? Step in the shoes of the reader in 1945, when the book was first published: how would they respond? Would readers respond differently during the cold war? Or now? </a:t>
            </a:r>
            <a:r>
              <a:rPr lang="en-GB" sz="2500" b="1" dirty="0">
                <a:solidFill>
                  <a:srgbClr val="FF0000"/>
                </a:solidFill>
              </a:rPr>
              <a:t>Walk through </a:t>
            </a:r>
            <a:r>
              <a:rPr lang="en-GB" sz="2500" dirty="0"/>
              <a:t>the novel thoughtfully, showing awareness of narrative technique. What is </a:t>
            </a:r>
            <a:r>
              <a:rPr lang="en-GB" sz="2500" b="1" dirty="0">
                <a:solidFill>
                  <a:srgbClr val="FF0000"/>
                </a:solidFill>
              </a:rPr>
              <a:t>the most significant moment </a:t>
            </a:r>
            <a:r>
              <a:rPr lang="en-GB" sz="2500" dirty="0"/>
              <a:t>in the novel in relation to the question focus? The key to understanding the novel? Analyse it closely, showing your understanding. Then </a:t>
            </a:r>
            <a:r>
              <a:rPr lang="en-GB" sz="2500" b="1" dirty="0">
                <a:solidFill>
                  <a:srgbClr val="FF0000"/>
                </a:solidFill>
              </a:rPr>
              <a:t>stand back</a:t>
            </a:r>
            <a:r>
              <a:rPr lang="en-GB" sz="2500" dirty="0"/>
              <a:t>: how do things build up to this moment? How do events in the novel follow-on from this to a climax or a denouement? Make connections across the text to generate a </a:t>
            </a:r>
            <a:r>
              <a:rPr lang="en-GB" sz="2500" b="1" dirty="0">
                <a:solidFill>
                  <a:srgbClr val="FF0000"/>
                </a:solidFill>
              </a:rPr>
              <a:t>developed </a:t>
            </a:r>
            <a:r>
              <a:rPr lang="en-GB" sz="2500" dirty="0"/>
              <a:t>and thoughtful response: ‘This is essentially a novel about…’ The text’s universality: ‘this is a text about what it means to be human’ / ‘how we should order society’ / ‘how we can live together peacefully’ / ‘a warning about the dangers of’ / ‘the fundamental evil of capitalism’ / ‘the hubris of…’ Link your </a:t>
            </a:r>
            <a:r>
              <a:rPr lang="en-GB" sz="2500" b="1" dirty="0">
                <a:solidFill>
                  <a:srgbClr val="FF0000"/>
                </a:solidFill>
              </a:rPr>
              <a:t>Hot Take </a:t>
            </a:r>
            <a:r>
              <a:rPr lang="en-GB" sz="2500" dirty="0"/>
              <a:t>with the Question &amp; its implications.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16BA3684-02DE-4DC9-9876-23981D11D583}"/>
              </a:ext>
            </a:extLst>
          </p:cNvPr>
          <p:cNvSpPr/>
          <p:nvPr/>
        </p:nvSpPr>
        <p:spPr>
          <a:xfrm>
            <a:off x="98638" y="9464675"/>
            <a:ext cx="569387" cy="6632585"/>
          </a:xfrm>
          <a:prstGeom prst="rect">
            <a:avLst/>
          </a:prstGeom>
          <a:ln w="34925">
            <a:solidFill>
              <a:schemeClr val="tx1"/>
            </a:solidFill>
          </a:ln>
        </p:spPr>
        <p:txBody>
          <a:bodyPr vert="vert270" wrap="square" anchor="ctr">
            <a:spAutoFit/>
          </a:bodyPr>
          <a:lstStyle/>
          <a:p>
            <a:pPr algn="ctr"/>
            <a:r>
              <a:rPr lang="en-GB" sz="2500" b="1" dirty="0">
                <a:solidFill>
                  <a:srgbClr val="FF0000"/>
                </a:solidFill>
              </a:rPr>
              <a:t>AO2: Chains of Inference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BC341A73-D02D-46EE-A33B-9DD38AFEA6BF}"/>
              </a:ext>
            </a:extLst>
          </p:cNvPr>
          <p:cNvSpPr/>
          <p:nvPr/>
        </p:nvSpPr>
        <p:spPr>
          <a:xfrm>
            <a:off x="787985" y="9464675"/>
            <a:ext cx="11246328" cy="6632585"/>
          </a:xfrm>
          <a:prstGeom prst="rect">
            <a:avLst/>
          </a:prstGeom>
          <a:ln w="3492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GB" sz="2500" dirty="0"/>
              <a:t>Use </a:t>
            </a:r>
            <a:r>
              <a:rPr lang="en-GB" sz="2500" b="1" dirty="0">
                <a:solidFill>
                  <a:srgbClr val="FF0000"/>
                </a:solidFill>
              </a:rPr>
              <a:t>tentative language </a:t>
            </a:r>
            <a:r>
              <a:rPr lang="en-GB" sz="2500" dirty="0"/>
              <a:t>to build a chain of inferences – this may/might/can/could imply… possibly/probably the intention was to… This implies/ suggests… From this we can infer… On a deeper level, maybe this symbolises… Perhaps, Orwell’s intention was to… Readers, in 1945, may have responded… Use discourse markers to guide your reader through your step-by-step reasoning. ‘Moreover…’, ‘Therefore…’, ‘Consequently…’, ‘Previously…’ </a:t>
            </a:r>
          </a:p>
          <a:p>
            <a:pPr algn="just"/>
            <a:endParaRPr lang="en-GB" sz="2500" b="1" dirty="0">
              <a:solidFill>
                <a:srgbClr val="FF0000"/>
              </a:solidFill>
            </a:endParaRPr>
          </a:p>
          <a:p>
            <a:pPr algn="just"/>
            <a:r>
              <a:rPr lang="en-GB" sz="2500" b="1" dirty="0">
                <a:solidFill>
                  <a:srgbClr val="FF0000"/>
                </a:solidFill>
              </a:rPr>
              <a:t>Think out loud </a:t>
            </a:r>
            <a:r>
              <a:rPr lang="en-GB" sz="2500" dirty="0"/>
              <a:t>about how Orwell creates meaning through his language use. Orwell  presents… As demonstrated/shown/exemplified in… Orwell uses ____ to… The key word here is ___ because… Orwell’s phrase ____ in particular suggests… Contextually, this shows the influence of… Allegorically, this may represent… The phrase _____ in particular makes us think… Don’t say ‘quotation’, but ‘word’, ‘phrase’, ‘simile’, ‘metaphor’, ‘foreshadowing’, ‘personification’, ‘flashback’, ‘symbolism’, ‘the imagery of....’ </a:t>
            </a:r>
            <a:endParaRPr lang="en-GB" sz="2500" b="1" dirty="0">
              <a:solidFill>
                <a:srgbClr val="FF0000"/>
              </a:solidFill>
            </a:endParaRPr>
          </a:p>
          <a:p>
            <a:pPr algn="just"/>
            <a:r>
              <a:rPr lang="en-GB" sz="2500" b="1" dirty="0">
                <a:solidFill>
                  <a:srgbClr val="FF0000"/>
                </a:solidFill>
              </a:rPr>
              <a:t>Requote from quotations</a:t>
            </a:r>
            <a:r>
              <a:rPr lang="en-GB" sz="2500" dirty="0"/>
              <a:t>: ‘the lexis’ / ‘lexical choice’, ‘connotations of the word’, ‘a semantic field of…’ Ask questions of yourself: ‘might this imply that…’, answer them: ‘it might be argued that…’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F149964B-1708-4B2C-BF3A-A5D8DD2CD767}"/>
              </a:ext>
            </a:extLst>
          </p:cNvPr>
          <p:cNvSpPr/>
          <p:nvPr/>
        </p:nvSpPr>
        <p:spPr>
          <a:xfrm>
            <a:off x="11503049" y="4034550"/>
            <a:ext cx="569387" cy="5064845"/>
          </a:xfrm>
          <a:prstGeom prst="rect">
            <a:avLst/>
          </a:prstGeom>
          <a:ln w="34925">
            <a:solidFill>
              <a:schemeClr val="tx1"/>
            </a:solidFill>
          </a:ln>
        </p:spPr>
        <p:txBody>
          <a:bodyPr vert="vert270" wrap="square" anchor="ctr">
            <a:spAutoFit/>
          </a:bodyPr>
          <a:lstStyle/>
          <a:p>
            <a:pPr algn="ctr"/>
            <a:r>
              <a:rPr lang="en-GB" sz="2500" b="1" dirty="0">
                <a:solidFill>
                  <a:srgbClr val="FF0000"/>
                </a:solidFill>
              </a:rPr>
              <a:t>Stand Back: Conceptualise</a:t>
            </a:r>
          </a:p>
        </p:txBody>
      </p:sp>
    </p:spTree>
    <p:extLst>
      <p:ext uri="{BB962C8B-B14F-4D97-AF65-F5344CB8AC3E}">
        <p14:creationId xmlns:p14="http://schemas.microsoft.com/office/powerpoint/2010/main" val="41182569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C8A1CE09-82F4-3742-B8AE-AC903C0B066B}"/>
              </a:ext>
            </a:extLst>
          </p:cNvPr>
          <p:cNvSpPr/>
          <p:nvPr/>
        </p:nvSpPr>
        <p:spPr>
          <a:xfrm>
            <a:off x="9296401" y="170862"/>
            <a:ext cx="2407722" cy="584775"/>
          </a:xfrm>
          <a:prstGeom prst="rect">
            <a:avLst/>
          </a:prstGeom>
          <a:ln w="3492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3200" b="1" dirty="0">
                <a:solidFill>
                  <a:srgbClr val="FF0000"/>
                </a:solidFill>
              </a:rPr>
              <a:t>Tier 3 Vocab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52EA648-6EFA-8848-951B-17BEAB5D3A19}"/>
              </a:ext>
            </a:extLst>
          </p:cNvPr>
          <p:cNvSpPr/>
          <p:nvPr/>
        </p:nvSpPr>
        <p:spPr>
          <a:xfrm>
            <a:off x="400482" y="158740"/>
            <a:ext cx="8769494" cy="584775"/>
          </a:xfrm>
          <a:prstGeom prst="rect">
            <a:avLst/>
          </a:prstGeom>
          <a:ln w="3492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3200" b="1" dirty="0">
                <a:solidFill>
                  <a:schemeClr val="bg1">
                    <a:lumMod val="75000"/>
                  </a:schemeClr>
                </a:solidFill>
              </a:rPr>
              <a:t>GCSE English Literature Paper 2 – </a:t>
            </a:r>
            <a:r>
              <a:rPr lang="en-GB" sz="3200" b="1" dirty="0">
                <a:solidFill>
                  <a:srgbClr val="00B050"/>
                </a:solidFill>
              </a:rPr>
              <a:t>Animal Farm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08210EB0-78A1-AE4F-9C8B-11DAB9A6CCE8}"/>
              </a:ext>
            </a:extLst>
          </p:cNvPr>
          <p:cNvSpPr/>
          <p:nvPr/>
        </p:nvSpPr>
        <p:spPr>
          <a:xfrm>
            <a:off x="400482" y="956149"/>
            <a:ext cx="2534146" cy="14993015"/>
          </a:xfrm>
          <a:prstGeom prst="rect">
            <a:avLst/>
          </a:prstGeom>
          <a:ln w="34925"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b="1" dirty="0"/>
              <a:t>utopian</a:t>
            </a:r>
          </a:p>
          <a:p>
            <a:pPr>
              <a:lnSpc>
                <a:spcPct val="150000"/>
              </a:lnSpc>
            </a:pPr>
            <a:endParaRPr lang="en-GB" sz="2400" b="1" dirty="0"/>
          </a:p>
          <a:p>
            <a:pPr>
              <a:lnSpc>
                <a:spcPct val="150000"/>
              </a:lnSpc>
            </a:pPr>
            <a:r>
              <a:rPr lang="en-GB" sz="2400" b="1" dirty="0"/>
              <a:t>dystopian</a:t>
            </a:r>
          </a:p>
          <a:p>
            <a:pPr>
              <a:lnSpc>
                <a:spcPct val="150000"/>
              </a:lnSpc>
            </a:pPr>
            <a:endParaRPr lang="en-GB" sz="2400" b="1" dirty="0"/>
          </a:p>
          <a:p>
            <a:pPr>
              <a:lnSpc>
                <a:spcPct val="150000"/>
              </a:lnSpc>
            </a:pPr>
            <a:r>
              <a:rPr lang="en-GB" sz="2400" b="1" dirty="0"/>
              <a:t>exploitation</a:t>
            </a:r>
          </a:p>
          <a:p>
            <a:pPr>
              <a:lnSpc>
                <a:spcPct val="150000"/>
              </a:lnSpc>
            </a:pPr>
            <a:endParaRPr lang="en-GB" sz="2400" b="1" dirty="0"/>
          </a:p>
          <a:p>
            <a:pPr>
              <a:lnSpc>
                <a:spcPct val="150000"/>
              </a:lnSpc>
            </a:pPr>
            <a:r>
              <a:rPr lang="en-GB" sz="2400" b="1" dirty="0"/>
              <a:t>proletariat </a:t>
            </a:r>
          </a:p>
          <a:p>
            <a:pPr>
              <a:lnSpc>
                <a:spcPct val="150000"/>
              </a:lnSpc>
            </a:pPr>
            <a:endParaRPr lang="en-GB" sz="2400" b="1" dirty="0"/>
          </a:p>
          <a:p>
            <a:pPr>
              <a:lnSpc>
                <a:spcPct val="150000"/>
              </a:lnSpc>
            </a:pPr>
            <a:r>
              <a:rPr lang="en-GB" sz="2400" b="1" dirty="0"/>
              <a:t>opiate of the masses</a:t>
            </a:r>
          </a:p>
          <a:p>
            <a:pPr>
              <a:lnSpc>
                <a:spcPct val="150000"/>
              </a:lnSpc>
            </a:pPr>
            <a:endParaRPr lang="en-GB" sz="2400" b="1" dirty="0"/>
          </a:p>
          <a:p>
            <a:pPr>
              <a:lnSpc>
                <a:spcPct val="150000"/>
              </a:lnSpc>
            </a:pPr>
            <a:r>
              <a:rPr lang="en-GB" sz="2400" b="1" dirty="0"/>
              <a:t>propaganda </a:t>
            </a:r>
          </a:p>
          <a:p>
            <a:pPr>
              <a:lnSpc>
                <a:spcPct val="150000"/>
              </a:lnSpc>
            </a:pPr>
            <a:endParaRPr lang="en-GB" sz="2400" b="1" dirty="0"/>
          </a:p>
          <a:p>
            <a:pPr>
              <a:lnSpc>
                <a:spcPct val="150000"/>
              </a:lnSpc>
            </a:pPr>
            <a:r>
              <a:rPr lang="en-GB" sz="2400" b="1" dirty="0"/>
              <a:t>brainwashing </a:t>
            </a:r>
          </a:p>
          <a:p>
            <a:pPr>
              <a:lnSpc>
                <a:spcPct val="150000"/>
              </a:lnSpc>
            </a:pPr>
            <a:endParaRPr lang="en-GB" sz="2400" b="1" dirty="0"/>
          </a:p>
          <a:p>
            <a:pPr>
              <a:lnSpc>
                <a:spcPct val="150000"/>
              </a:lnSpc>
            </a:pPr>
            <a:r>
              <a:rPr lang="en-GB" sz="2400" b="1" dirty="0"/>
              <a:t>oppression</a:t>
            </a:r>
          </a:p>
          <a:p>
            <a:pPr>
              <a:lnSpc>
                <a:spcPct val="150000"/>
              </a:lnSpc>
            </a:pPr>
            <a:endParaRPr lang="en-GB" sz="2400" b="1" dirty="0"/>
          </a:p>
          <a:p>
            <a:pPr>
              <a:lnSpc>
                <a:spcPct val="150000"/>
              </a:lnSpc>
            </a:pPr>
            <a:r>
              <a:rPr lang="en-GB" sz="2400" b="1" dirty="0"/>
              <a:t>disillusionment </a:t>
            </a:r>
          </a:p>
          <a:p>
            <a:pPr>
              <a:lnSpc>
                <a:spcPct val="150000"/>
              </a:lnSpc>
            </a:pPr>
            <a:endParaRPr lang="en-GB" sz="2400" b="1" dirty="0"/>
          </a:p>
          <a:p>
            <a:pPr>
              <a:lnSpc>
                <a:spcPct val="150000"/>
              </a:lnSpc>
            </a:pPr>
            <a:r>
              <a:rPr lang="en-GB" sz="2400" b="1" dirty="0"/>
              <a:t>distrust </a:t>
            </a:r>
          </a:p>
          <a:p>
            <a:pPr>
              <a:lnSpc>
                <a:spcPct val="150000"/>
              </a:lnSpc>
            </a:pPr>
            <a:endParaRPr lang="en-GB" sz="2400" b="1" dirty="0"/>
          </a:p>
          <a:p>
            <a:pPr>
              <a:lnSpc>
                <a:spcPct val="150000"/>
              </a:lnSpc>
            </a:pPr>
            <a:r>
              <a:rPr lang="en-GB" sz="2400" b="1" dirty="0"/>
              <a:t>manipulation</a:t>
            </a:r>
          </a:p>
          <a:p>
            <a:pPr>
              <a:lnSpc>
                <a:spcPct val="150000"/>
              </a:lnSpc>
            </a:pPr>
            <a:endParaRPr lang="en-GB" sz="2400" b="1" dirty="0"/>
          </a:p>
          <a:p>
            <a:pPr>
              <a:lnSpc>
                <a:spcPct val="150000"/>
              </a:lnSpc>
            </a:pPr>
            <a:r>
              <a:rPr lang="en-GB" sz="2400" b="1" dirty="0"/>
              <a:t>communist ideals </a:t>
            </a:r>
          </a:p>
          <a:p>
            <a:pPr>
              <a:lnSpc>
                <a:spcPct val="150000"/>
              </a:lnSpc>
            </a:pPr>
            <a:endParaRPr lang="en-GB" sz="2400" b="1" dirty="0"/>
          </a:p>
          <a:p>
            <a:pPr>
              <a:lnSpc>
                <a:spcPct val="150000"/>
              </a:lnSpc>
            </a:pPr>
            <a:r>
              <a:rPr lang="en-GB" sz="2400" b="1" dirty="0"/>
              <a:t>Stalin</a:t>
            </a:r>
          </a:p>
          <a:p>
            <a:pPr algn="just">
              <a:lnSpc>
                <a:spcPct val="150000"/>
              </a:lnSpc>
            </a:pPr>
            <a:endParaRPr lang="en-GB" sz="2400" b="1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542A844-BDD4-4A55-AED6-748528F789D2}"/>
              </a:ext>
            </a:extLst>
          </p:cNvPr>
          <p:cNvSpPr/>
          <p:nvPr/>
        </p:nvSpPr>
        <p:spPr>
          <a:xfrm>
            <a:off x="3294230" y="956148"/>
            <a:ext cx="2534146" cy="14993015"/>
          </a:xfrm>
          <a:prstGeom prst="rect">
            <a:avLst/>
          </a:prstGeom>
          <a:ln w="34925"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GB" sz="2400" b="1" dirty="0"/>
              <a:t>quash dissent </a:t>
            </a:r>
          </a:p>
          <a:p>
            <a:pPr algn="just">
              <a:lnSpc>
                <a:spcPct val="150000"/>
              </a:lnSpc>
            </a:pPr>
            <a:endParaRPr lang="en-GB" sz="2400" b="1" dirty="0"/>
          </a:p>
          <a:p>
            <a:pPr algn="just">
              <a:lnSpc>
                <a:spcPct val="150000"/>
              </a:lnSpc>
            </a:pPr>
            <a:r>
              <a:rPr lang="en-GB" sz="2400" b="1" dirty="0"/>
              <a:t>parody</a:t>
            </a:r>
          </a:p>
          <a:p>
            <a:pPr algn="just">
              <a:lnSpc>
                <a:spcPct val="150000"/>
              </a:lnSpc>
            </a:pPr>
            <a:endParaRPr lang="en-GB" sz="2400" b="1" dirty="0"/>
          </a:p>
          <a:p>
            <a:pPr algn="just">
              <a:lnSpc>
                <a:spcPct val="150000"/>
              </a:lnSpc>
            </a:pPr>
            <a:r>
              <a:rPr lang="en-GB" sz="2400" b="1" dirty="0"/>
              <a:t>justice </a:t>
            </a:r>
          </a:p>
          <a:p>
            <a:pPr algn="just">
              <a:lnSpc>
                <a:spcPct val="150000"/>
              </a:lnSpc>
            </a:pPr>
            <a:endParaRPr lang="en-GB" sz="2400" b="1" dirty="0"/>
          </a:p>
          <a:p>
            <a:pPr algn="just">
              <a:lnSpc>
                <a:spcPct val="150000"/>
              </a:lnSpc>
            </a:pPr>
            <a:r>
              <a:rPr lang="en-GB" sz="2400" b="1" dirty="0"/>
              <a:t>dictatorship </a:t>
            </a:r>
          </a:p>
          <a:p>
            <a:pPr algn="just">
              <a:lnSpc>
                <a:spcPct val="150000"/>
              </a:lnSpc>
            </a:pPr>
            <a:endParaRPr lang="en-GB" sz="2400" b="1" dirty="0"/>
          </a:p>
          <a:p>
            <a:pPr algn="just">
              <a:lnSpc>
                <a:spcPct val="150000"/>
              </a:lnSpc>
            </a:pPr>
            <a:r>
              <a:rPr lang="en-GB" sz="2400" b="1" dirty="0"/>
              <a:t>totalitarian </a:t>
            </a:r>
          </a:p>
          <a:p>
            <a:pPr algn="just">
              <a:lnSpc>
                <a:spcPct val="150000"/>
              </a:lnSpc>
            </a:pPr>
            <a:endParaRPr lang="en-GB" sz="2400" b="1" dirty="0"/>
          </a:p>
          <a:p>
            <a:pPr algn="just">
              <a:lnSpc>
                <a:spcPct val="150000"/>
              </a:lnSpc>
            </a:pPr>
            <a:r>
              <a:rPr lang="en-GB" sz="2400" b="1" dirty="0"/>
              <a:t>rhetoric </a:t>
            </a:r>
          </a:p>
          <a:p>
            <a:pPr algn="just">
              <a:lnSpc>
                <a:spcPct val="150000"/>
              </a:lnSpc>
            </a:pPr>
            <a:endParaRPr lang="en-GB" sz="2400" b="1" dirty="0"/>
          </a:p>
          <a:p>
            <a:pPr algn="just">
              <a:lnSpc>
                <a:spcPct val="150000"/>
              </a:lnSpc>
            </a:pPr>
            <a:r>
              <a:rPr lang="en-GB" sz="2400" b="1" dirty="0"/>
              <a:t>gaslighting </a:t>
            </a:r>
          </a:p>
          <a:p>
            <a:pPr algn="just">
              <a:lnSpc>
                <a:spcPct val="150000"/>
              </a:lnSpc>
            </a:pPr>
            <a:endParaRPr lang="en-GB" sz="2400" b="1" dirty="0"/>
          </a:p>
          <a:p>
            <a:pPr algn="just">
              <a:lnSpc>
                <a:spcPct val="150000"/>
              </a:lnSpc>
            </a:pPr>
            <a:r>
              <a:rPr lang="en-GB" sz="2400" b="1" dirty="0"/>
              <a:t>social control</a:t>
            </a:r>
          </a:p>
          <a:p>
            <a:pPr algn="just">
              <a:lnSpc>
                <a:spcPct val="150000"/>
              </a:lnSpc>
            </a:pPr>
            <a:endParaRPr lang="en-GB" sz="2400" b="1" dirty="0"/>
          </a:p>
          <a:p>
            <a:pPr algn="just">
              <a:lnSpc>
                <a:spcPct val="150000"/>
              </a:lnSpc>
            </a:pPr>
            <a:r>
              <a:rPr lang="en-GB" sz="2400" b="1" dirty="0"/>
              <a:t>hypocrisy</a:t>
            </a:r>
          </a:p>
          <a:p>
            <a:pPr algn="just">
              <a:lnSpc>
                <a:spcPct val="150000"/>
              </a:lnSpc>
            </a:pPr>
            <a:endParaRPr lang="en-GB" sz="2400" b="1" dirty="0"/>
          </a:p>
          <a:p>
            <a:pPr algn="just">
              <a:lnSpc>
                <a:spcPct val="150000"/>
              </a:lnSpc>
            </a:pPr>
            <a:r>
              <a:rPr lang="en-GB" sz="2400" b="1" dirty="0"/>
              <a:t>power corrupts</a:t>
            </a:r>
          </a:p>
          <a:p>
            <a:pPr algn="just">
              <a:lnSpc>
                <a:spcPct val="150000"/>
              </a:lnSpc>
            </a:pPr>
            <a:endParaRPr lang="en-GB" sz="2400" b="1" dirty="0"/>
          </a:p>
          <a:p>
            <a:pPr algn="just">
              <a:lnSpc>
                <a:spcPct val="150000"/>
              </a:lnSpc>
            </a:pPr>
            <a:r>
              <a:rPr lang="en-GB" sz="2400" b="1" dirty="0"/>
              <a:t>violence </a:t>
            </a:r>
          </a:p>
          <a:p>
            <a:pPr algn="just">
              <a:lnSpc>
                <a:spcPct val="150000"/>
              </a:lnSpc>
            </a:pPr>
            <a:endParaRPr lang="en-GB" sz="2400" b="1" dirty="0"/>
          </a:p>
          <a:p>
            <a:pPr algn="just">
              <a:lnSpc>
                <a:spcPct val="150000"/>
              </a:lnSpc>
            </a:pPr>
            <a:r>
              <a:rPr lang="en-GB" sz="2400" b="1" dirty="0"/>
              <a:t>compliance </a:t>
            </a:r>
          </a:p>
          <a:p>
            <a:pPr algn="just">
              <a:lnSpc>
                <a:spcPct val="150000"/>
              </a:lnSpc>
            </a:pPr>
            <a:endParaRPr lang="en-GB" sz="2400" b="1" dirty="0"/>
          </a:p>
          <a:p>
            <a:pPr>
              <a:lnSpc>
                <a:spcPct val="150000"/>
              </a:lnSpc>
            </a:pPr>
            <a:r>
              <a:rPr lang="en-GB" sz="2400" b="1" dirty="0"/>
              <a:t>sense of community</a:t>
            </a:r>
          </a:p>
          <a:p>
            <a:pPr>
              <a:lnSpc>
                <a:spcPct val="150000"/>
              </a:lnSpc>
            </a:pPr>
            <a:endParaRPr lang="en-GB" sz="2400" b="1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2BABE1E-4978-48BF-A9DB-A79F76EBAB1A}"/>
              </a:ext>
            </a:extLst>
          </p:cNvPr>
          <p:cNvSpPr/>
          <p:nvPr/>
        </p:nvSpPr>
        <p:spPr>
          <a:xfrm>
            <a:off x="6174963" y="974737"/>
            <a:ext cx="2534146" cy="14993015"/>
          </a:xfrm>
          <a:prstGeom prst="rect">
            <a:avLst/>
          </a:prstGeom>
          <a:ln w="34925"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b="1" dirty="0"/>
              <a:t>outside threat</a:t>
            </a:r>
          </a:p>
          <a:p>
            <a:pPr>
              <a:lnSpc>
                <a:spcPct val="150000"/>
              </a:lnSpc>
            </a:pPr>
            <a:endParaRPr lang="en-GB" sz="2400" b="1" dirty="0"/>
          </a:p>
          <a:p>
            <a:pPr>
              <a:lnSpc>
                <a:spcPct val="150000"/>
              </a:lnSpc>
            </a:pPr>
            <a:r>
              <a:rPr lang="en-GB" sz="2400" b="1" dirty="0"/>
              <a:t>defection</a:t>
            </a:r>
          </a:p>
          <a:p>
            <a:pPr>
              <a:lnSpc>
                <a:spcPct val="150000"/>
              </a:lnSpc>
            </a:pPr>
            <a:endParaRPr lang="en-GB" sz="2400" b="1" dirty="0"/>
          </a:p>
          <a:p>
            <a:pPr>
              <a:lnSpc>
                <a:spcPct val="150000"/>
              </a:lnSpc>
            </a:pPr>
            <a:r>
              <a:rPr lang="en-GB" sz="2400" b="1" dirty="0"/>
              <a:t>inequality</a:t>
            </a:r>
          </a:p>
          <a:p>
            <a:pPr>
              <a:lnSpc>
                <a:spcPct val="150000"/>
              </a:lnSpc>
            </a:pPr>
            <a:endParaRPr lang="en-GB" sz="2400" b="1" dirty="0"/>
          </a:p>
          <a:p>
            <a:pPr>
              <a:lnSpc>
                <a:spcPct val="150000"/>
              </a:lnSpc>
            </a:pPr>
            <a:r>
              <a:rPr lang="en-GB" sz="2400" b="1" dirty="0"/>
              <a:t>tyranny </a:t>
            </a:r>
          </a:p>
          <a:p>
            <a:pPr>
              <a:lnSpc>
                <a:spcPct val="150000"/>
              </a:lnSpc>
            </a:pPr>
            <a:endParaRPr lang="en-GB" sz="2400" b="1" dirty="0"/>
          </a:p>
          <a:p>
            <a:pPr>
              <a:lnSpc>
                <a:spcPct val="150000"/>
              </a:lnSpc>
            </a:pPr>
            <a:r>
              <a:rPr lang="en-GB" sz="2400" b="1" dirty="0"/>
              <a:t>rule through fear</a:t>
            </a:r>
          </a:p>
          <a:p>
            <a:pPr>
              <a:lnSpc>
                <a:spcPct val="150000"/>
              </a:lnSpc>
            </a:pPr>
            <a:endParaRPr lang="en-GB" sz="2400" b="1" dirty="0"/>
          </a:p>
          <a:p>
            <a:pPr>
              <a:lnSpc>
                <a:spcPct val="150000"/>
              </a:lnSpc>
            </a:pPr>
            <a:r>
              <a:rPr lang="en-GB" sz="2400" b="1" dirty="0"/>
              <a:t>socialist values</a:t>
            </a:r>
          </a:p>
          <a:p>
            <a:pPr>
              <a:lnSpc>
                <a:spcPct val="150000"/>
              </a:lnSpc>
            </a:pPr>
            <a:endParaRPr lang="en-GB" sz="2400" b="1" dirty="0"/>
          </a:p>
          <a:p>
            <a:pPr>
              <a:lnSpc>
                <a:spcPct val="150000"/>
              </a:lnSpc>
            </a:pPr>
            <a:r>
              <a:rPr lang="en-GB" sz="2400" b="1" dirty="0"/>
              <a:t>corruption of idealism </a:t>
            </a:r>
          </a:p>
          <a:p>
            <a:pPr>
              <a:lnSpc>
                <a:spcPct val="150000"/>
              </a:lnSpc>
            </a:pPr>
            <a:endParaRPr lang="en-GB" sz="2400" b="1" dirty="0"/>
          </a:p>
          <a:p>
            <a:pPr>
              <a:lnSpc>
                <a:spcPct val="150000"/>
              </a:lnSpc>
            </a:pPr>
            <a:r>
              <a:rPr lang="en-GB" sz="2400" b="1" dirty="0"/>
              <a:t>Russian Revolution </a:t>
            </a:r>
          </a:p>
          <a:p>
            <a:pPr>
              <a:lnSpc>
                <a:spcPct val="150000"/>
              </a:lnSpc>
            </a:pPr>
            <a:endParaRPr lang="en-GB" sz="2400" b="1" dirty="0"/>
          </a:p>
          <a:p>
            <a:pPr>
              <a:lnSpc>
                <a:spcPct val="150000"/>
              </a:lnSpc>
            </a:pPr>
            <a:r>
              <a:rPr lang="en-GB" sz="2400" b="1" dirty="0"/>
              <a:t>Karl Marx</a:t>
            </a:r>
          </a:p>
          <a:p>
            <a:pPr>
              <a:lnSpc>
                <a:spcPct val="150000"/>
              </a:lnSpc>
            </a:pPr>
            <a:endParaRPr lang="en-GB" sz="2400" b="1" dirty="0"/>
          </a:p>
          <a:p>
            <a:pPr>
              <a:lnSpc>
                <a:spcPct val="150000"/>
              </a:lnSpc>
            </a:pPr>
            <a:r>
              <a:rPr lang="en-GB" sz="2400" b="1" dirty="0"/>
              <a:t>socialist</a:t>
            </a:r>
          </a:p>
          <a:p>
            <a:pPr>
              <a:lnSpc>
                <a:spcPct val="150000"/>
              </a:lnSpc>
            </a:pPr>
            <a:endParaRPr lang="en-GB" sz="2400" b="1" dirty="0"/>
          </a:p>
          <a:p>
            <a:pPr>
              <a:lnSpc>
                <a:spcPct val="150000"/>
              </a:lnSpc>
            </a:pPr>
            <a:r>
              <a:rPr lang="en-GB" sz="2400" b="1" dirty="0"/>
              <a:t>Tsar</a:t>
            </a:r>
          </a:p>
          <a:p>
            <a:pPr>
              <a:lnSpc>
                <a:spcPct val="150000"/>
              </a:lnSpc>
            </a:pPr>
            <a:endParaRPr lang="en-GB" sz="2400" b="1" dirty="0"/>
          </a:p>
          <a:p>
            <a:pPr>
              <a:lnSpc>
                <a:spcPct val="150000"/>
              </a:lnSpc>
            </a:pPr>
            <a:r>
              <a:rPr lang="en-GB" sz="2400" b="1" dirty="0"/>
              <a:t>tyrant</a:t>
            </a:r>
          </a:p>
          <a:p>
            <a:pPr>
              <a:lnSpc>
                <a:spcPct val="150000"/>
              </a:lnSpc>
            </a:pPr>
            <a:endParaRPr lang="en-GB" sz="2400" b="1" dirty="0"/>
          </a:p>
          <a:p>
            <a:pPr>
              <a:lnSpc>
                <a:spcPct val="150000"/>
              </a:lnSpc>
            </a:pPr>
            <a:r>
              <a:rPr lang="en-GB" sz="2400" b="1" dirty="0"/>
              <a:t>betrayal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A80B306-D40A-46ED-8C5D-0485D765849D}"/>
              </a:ext>
            </a:extLst>
          </p:cNvPr>
          <p:cNvSpPr/>
          <p:nvPr/>
        </p:nvSpPr>
        <p:spPr>
          <a:xfrm>
            <a:off x="9169977" y="956148"/>
            <a:ext cx="2534146" cy="14993015"/>
          </a:xfrm>
          <a:prstGeom prst="rect">
            <a:avLst/>
          </a:prstGeom>
          <a:ln w="34925"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b="1" dirty="0"/>
              <a:t>Communist Soviet Union </a:t>
            </a:r>
          </a:p>
          <a:p>
            <a:pPr>
              <a:lnSpc>
                <a:spcPct val="150000"/>
              </a:lnSpc>
            </a:pPr>
            <a:endParaRPr lang="en-GB" sz="2400" b="1" dirty="0"/>
          </a:p>
          <a:p>
            <a:pPr>
              <a:lnSpc>
                <a:spcPct val="150000"/>
              </a:lnSpc>
            </a:pPr>
            <a:r>
              <a:rPr lang="en-GB" sz="2400" b="1" dirty="0"/>
              <a:t>working</a:t>
            </a:r>
          </a:p>
          <a:p>
            <a:pPr>
              <a:lnSpc>
                <a:spcPct val="150000"/>
              </a:lnSpc>
            </a:pPr>
            <a:r>
              <a:rPr lang="en-GB" sz="2400" b="1" dirty="0"/>
              <a:t>class </a:t>
            </a:r>
          </a:p>
          <a:p>
            <a:pPr>
              <a:lnSpc>
                <a:spcPct val="150000"/>
              </a:lnSpc>
            </a:pPr>
            <a:endParaRPr lang="en-GB" sz="2400" b="1" dirty="0"/>
          </a:p>
          <a:p>
            <a:pPr>
              <a:lnSpc>
                <a:spcPct val="150000"/>
              </a:lnSpc>
            </a:pPr>
            <a:r>
              <a:rPr lang="en-GB" sz="2400" b="1" dirty="0"/>
              <a:t>repressed</a:t>
            </a:r>
          </a:p>
          <a:p>
            <a:pPr>
              <a:lnSpc>
                <a:spcPct val="150000"/>
              </a:lnSpc>
            </a:pPr>
            <a:endParaRPr lang="en-GB" sz="2400" b="1" dirty="0"/>
          </a:p>
          <a:p>
            <a:pPr>
              <a:lnSpc>
                <a:spcPct val="150000"/>
              </a:lnSpc>
            </a:pPr>
            <a:r>
              <a:rPr lang="en-GB" sz="2400" b="1" dirty="0"/>
              <a:t>standard of living </a:t>
            </a:r>
          </a:p>
          <a:p>
            <a:pPr>
              <a:lnSpc>
                <a:spcPct val="150000"/>
              </a:lnSpc>
            </a:pPr>
            <a:endParaRPr lang="en-GB" sz="2400" b="1" dirty="0"/>
          </a:p>
          <a:p>
            <a:pPr>
              <a:lnSpc>
                <a:spcPct val="150000"/>
              </a:lnSpc>
            </a:pPr>
            <a:r>
              <a:rPr lang="en-GB" sz="2400" b="1" dirty="0"/>
              <a:t>working conditions</a:t>
            </a:r>
          </a:p>
          <a:p>
            <a:pPr>
              <a:lnSpc>
                <a:spcPct val="150000"/>
              </a:lnSpc>
            </a:pPr>
            <a:r>
              <a:rPr lang="en-GB" sz="2400" b="1" dirty="0"/>
              <a:t>deteriorated</a:t>
            </a:r>
          </a:p>
          <a:p>
            <a:pPr>
              <a:lnSpc>
                <a:spcPct val="150000"/>
              </a:lnSpc>
            </a:pPr>
            <a:endParaRPr lang="en-GB" sz="2400" b="1" dirty="0"/>
          </a:p>
          <a:p>
            <a:pPr>
              <a:lnSpc>
                <a:spcPct val="150000"/>
              </a:lnSpc>
            </a:pPr>
            <a:r>
              <a:rPr lang="en-GB" sz="2400" b="1" dirty="0"/>
              <a:t>personal freedoms </a:t>
            </a:r>
          </a:p>
          <a:p>
            <a:pPr>
              <a:lnSpc>
                <a:spcPct val="150000"/>
              </a:lnSpc>
            </a:pPr>
            <a:endParaRPr lang="en-GB" sz="2400" b="1" dirty="0"/>
          </a:p>
          <a:p>
            <a:pPr>
              <a:lnSpc>
                <a:spcPct val="150000"/>
              </a:lnSpc>
            </a:pPr>
            <a:r>
              <a:rPr lang="en-GB" sz="2400" b="1" dirty="0"/>
              <a:t>Capitalism</a:t>
            </a:r>
          </a:p>
          <a:p>
            <a:pPr>
              <a:lnSpc>
                <a:spcPct val="150000"/>
              </a:lnSpc>
            </a:pPr>
            <a:endParaRPr lang="en-GB" sz="2400" b="1" dirty="0"/>
          </a:p>
          <a:p>
            <a:pPr>
              <a:lnSpc>
                <a:spcPct val="150000"/>
              </a:lnSpc>
            </a:pPr>
            <a:r>
              <a:rPr lang="en-GB" sz="2400" b="1" dirty="0"/>
              <a:t>gross inequalities </a:t>
            </a:r>
          </a:p>
          <a:p>
            <a:pPr>
              <a:lnSpc>
                <a:spcPct val="150000"/>
              </a:lnSpc>
            </a:pPr>
            <a:endParaRPr lang="en-GB" sz="2400" b="1" dirty="0"/>
          </a:p>
          <a:p>
            <a:pPr>
              <a:lnSpc>
                <a:spcPct val="150000"/>
              </a:lnSpc>
            </a:pPr>
            <a:r>
              <a:rPr lang="en-GB" sz="2400" b="1" dirty="0"/>
              <a:t>power grab</a:t>
            </a:r>
          </a:p>
          <a:p>
            <a:pPr>
              <a:lnSpc>
                <a:spcPct val="150000"/>
              </a:lnSpc>
            </a:pPr>
            <a:endParaRPr lang="en-GB" sz="2400" b="1" dirty="0"/>
          </a:p>
          <a:p>
            <a:pPr>
              <a:lnSpc>
                <a:spcPct val="150000"/>
              </a:lnSpc>
            </a:pPr>
            <a:r>
              <a:rPr lang="en-GB" sz="2400" b="1" dirty="0"/>
              <a:t>initial optimism and ideals</a:t>
            </a:r>
          </a:p>
          <a:p>
            <a:pPr>
              <a:lnSpc>
                <a:spcPct val="150000"/>
              </a:lnSpc>
            </a:pPr>
            <a:endParaRPr lang="en-GB" sz="2400" b="1" dirty="0"/>
          </a:p>
          <a:p>
            <a:pPr>
              <a:lnSpc>
                <a:spcPct val="150000"/>
              </a:lnSpc>
            </a:pPr>
            <a:r>
              <a:rPr lang="en-GB" sz="2400" b="1" dirty="0"/>
              <a:t>allegorical </a:t>
            </a:r>
          </a:p>
        </p:txBody>
      </p:sp>
    </p:spTree>
    <p:extLst>
      <p:ext uri="{BB962C8B-B14F-4D97-AF65-F5344CB8AC3E}">
        <p14:creationId xmlns:p14="http://schemas.microsoft.com/office/powerpoint/2010/main" val="752334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4">
            <a:extLst>
              <a:ext uri="{FF2B5EF4-FFF2-40B4-BE49-F238E27FC236}">
                <a16:creationId xmlns:a16="http://schemas.microsoft.com/office/drawing/2014/main" id="{9F8F7CD3-7BB6-42B9-B3B4-D596DB238D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877" y="177247"/>
            <a:ext cx="5656341" cy="492443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600" b="1" dirty="0">
                <a:latin typeface="Arial" panose="020B0604020202020204" pitchFamily="34" charset="0"/>
              </a:rPr>
              <a:t>Chapter 1</a:t>
            </a:r>
          </a:p>
        </p:txBody>
      </p:sp>
      <p:sp>
        <p:nvSpPr>
          <p:cNvPr id="13" name="TextBox 8">
            <a:extLst>
              <a:ext uri="{FF2B5EF4-FFF2-40B4-BE49-F238E27FC236}">
                <a16:creationId xmlns:a16="http://schemas.microsoft.com/office/drawing/2014/main" id="{9770E713-DC4D-4B25-8694-F2CBF057EC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731" y="809604"/>
            <a:ext cx="5656341" cy="2092881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>
              <a:spcBef>
                <a:spcPct val="0"/>
              </a:spcBef>
              <a:defRPr/>
            </a:pPr>
            <a:r>
              <a:rPr lang="en-GB" altLang="en-US" sz="2600" b="1" dirty="0">
                <a:latin typeface="Arial" panose="020B0604020202020204" pitchFamily="34" charset="0"/>
              </a:rPr>
              <a:t>“Remember, comrades, your resolution must never falter.”</a:t>
            </a:r>
          </a:p>
          <a:p>
            <a:pPr marL="285750" indent="-285750">
              <a:spcBef>
                <a:spcPct val="0"/>
              </a:spcBef>
              <a:defRPr/>
            </a:pPr>
            <a:r>
              <a:rPr lang="en-GB" altLang="en-US" sz="2600" b="1" dirty="0">
                <a:latin typeface="Arial" panose="020B0604020202020204" pitchFamily="34" charset="0"/>
              </a:rPr>
              <a:t>“All men are enemies. All animals are comrades.”</a:t>
            </a:r>
          </a:p>
          <a:p>
            <a:pPr marL="285750" indent="-285750">
              <a:spcBef>
                <a:spcPct val="0"/>
              </a:spcBef>
              <a:defRPr/>
            </a:pPr>
            <a:r>
              <a:rPr lang="en-GB" altLang="en-US" sz="2600" b="1" dirty="0">
                <a:latin typeface="Arial" panose="020B0604020202020204" pitchFamily="34" charset="0"/>
              </a:rPr>
              <a:t>“Of the golden future time”</a:t>
            </a:r>
          </a:p>
        </p:txBody>
      </p:sp>
      <p:sp>
        <p:nvSpPr>
          <p:cNvPr id="14" name="TextBox 4">
            <a:extLst>
              <a:ext uri="{FF2B5EF4-FFF2-40B4-BE49-F238E27FC236}">
                <a16:creationId xmlns:a16="http://schemas.microsoft.com/office/drawing/2014/main" id="{844DFAF0-C217-4123-A72B-7E549ABCC5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86104" y="177247"/>
            <a:ext cx="5656341" cy="492443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600" b="1" dirty="0">
                <a:latin typeface="Arial" panose="020B0604020202020204" pitchFamily="34" charset="0"/>
              </a:rPr>
              <a:t>Chapter 2</a:t>
            </a:r>
          </a:p>
        </p:txBody>
      </p:sp>
      <p:sp>
        <p:nvSpPr>
          <p:cNvPr id="15" name="TextBox 9">
            <a:extLst>
              <a:ext uri="{FF2B5EF4-FFF2-40B4-BE49-F238E27FC236}">
                <a16:creationId xmlns:a16="http://schemas.microsoft.com/office/drawing/2014/main" id="{CBE5A9F9-187F-4B08-834F-6D493D68B9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86104" y="850811"/>
            <a:ext cx="5608165" cy="2092881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457200" indent="-457200">
              <a:spcBef>
                <a:spcPct val="0"/>
              </a:spcBef>
            </a:pPr>
            <a:r>
              <a:rPr lang="en-GB" altLang="en-US" sz="2600" b="1" dirty="0">
                <a:latin typeface="Arial" panose="020B0604020202020204" pitchFamily="34" charset="0"/>
              </a:rPr>
              <a:t>“brilliant talker… could turn black into white”</a:t>
            </a:r>
          </a:p>
          <a:p>
            <a:pPr marL="457200" indent="-457200">
              <a:spcBef>
                <a:spcPct val="0"/>
              </a:spcBef>
            </a:pPr>
            <a:r>
              <a:rPr lang="en-GB" altLang="en-US" sz="2600" b="1" dirty="0">
                <a:latin typeface="Arial" panose="020B0604020202020204" pitchFamily="34" charset="0"/>
              </a:rPr>
              <a:t>“all animals are equal” “mysterious country… Sugarcandy mountain”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3AD90BF-E856-46D1-BEFF-8F5282F2E9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517" y="3771800"/>
            <a:ext cx="5664194" cy="2092881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marL="457200" indent="-457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 sz="2600" b="1" dirty="0">
                <a:latin typeface="Arial" panose="020B0604020202020204" pitchFamily="34" charset="0"/>
              </a:rPr>
              <a:t>“Went like clockwork”</a:t>
            </a:r>
          </a:p>
          <a:p>
            <a:pPr>
              <a:spcBef>
                <a:spcPct val="0"/>
              </a:spcBef>
            </a:pPr>
            <a:r>
              <a:rPr lang="en-GB" altLang="en-US" sz="2600" b="1" dirty="0">
                <a:latin typeface="Arial" panose="020B0604020202020204" pitchFamily="34" charset="0"/>
              </a:rPr>
              <a:t>“worthless parasitical human beings”</a:t>
            </a:r>
          </a:p>
          <a:p>
            <a:pPr>
              <a:spcBef>
                <a:spcPct val="0"/>
              </a:spcBef>
            </a:pPr>
            <a:r>
              <a:rPr lang="en-GB" altLang="en-US" sz="2600" b="1" dirty="0">
                <a:latin typeface="Arial" panose="020B0604020202020204" pitchFamily="34" charset="0"/>
              </a:rPr>
              <a:t>“personal motto… I will work harder”</a:t>
            </a:r>
          </a:p>
        </p:txBody>
      </p:sp>
      <p:sp>
        <p:nvSpPr>
          <p:cNvPr id="17" name="TextBox 4">
            <a:extLst>
              <a:ext uri="{FF2B5EF4-FFF2-40B4-BE49-F238E27FC236}">
                <a16:creationId xmlns:a16="http://schemas.microsoft.com/office/drawing/2014/main" id="{D3D239E9-76A3-4086-8D9C-CFF6DDE6F8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878" y="3151866"/>
            <a:ext cx="5664194" cy="492443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600" b="1" dirty="0">
                <a:latin typeface="Arial" panose="020B0604020202020204" pitchFamily="34" charset="0"/>
              </a:rPr>
              <a:t>Chapter 3</a:t>
            </a:r>
          </a:p>
        </p:txBody>
      </p:sp>
      <p:sp>
        <p:nvSpPr>
          <p:cNvPr id="18" name="TextBox 4">
            <a:extLst>
              <a:ext uri="{FF2B5EF4-FFF2-40B4-BE49-F238E27FC236}">
                <a16:creationId xmlns:a16="http://schemas.microsoft.com/office/drawing/2014/main" id="{C14923EB-4431-4B5F-ABF0-639EB5DE16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86104" y="3187406"/>
            <a:ext cx="5664194" cy="492443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600" b="1" dirty="0">
                <a:latin typeface="Arial" panose="020B0604020202020204" pitchFamily="34" charset="0"/>
              </a:rPr>
              <a:t>Chapter 4</a:t>
            </a:r>
          </a:p>
        </p:txBody>
      </p:sp>
      <p:sp>
        <p:nvSpPr>
          <p:cNvPr id="19" name="TextBox 8">
            <a:extLst>
              <a:ext uri="{FF2B5EF4-FFF2-40B4-BE49-F238E27FC236}">
                <a16:creationId xmlns:a16="http://schemas.microsoft.com/office/drawing/2014/main" id="{97492C7E-D4D9-4051-8924-651C1B3D99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10458" y="3890713"/>
            <a:ext cx="5572025" cy="1692771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marL="457200" indent="-457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 sz="2600" b="1" dirty="0">
                <a:latin typeface="Arial" panose="020B0604020202020204" pitchFamily="34" charset="0"/>
              </a:rPr>
              <a:t>“terrible wickedness that now flourished on animal farm”</a:t>
            </a:r>
          </a:p>
          <a:p>
            <a:pPr>
              <a:spcBef>
                <a:spcPct val="0"/>
              </a:spcBef>
            </a:pPr>
            <a:r>
              <a:rPr lang="en-GB" altLang="en-US" sz="2600" b="1" dirty="0">
                <a:latin typeface="Arial" panose="020B0604020202020204" pitchFamily="34" charset="0"/>
              </a:rPr>
              <a:t>“secretly trembled… a prophecy of their future doom”</a:t>
            </a:r>
          </a:p>
        </p:txBody>
      </p:sp>
      <p:sp>
        <p:nvSpPr>
          <p:cNvPr id="20" name="TextBox 8">
            <a:extLst>
              <a:ext uri="{FF2B5EF4-FFF2-40B4-BE49-F238E27FC236}">
                <a16:creationId xmlns:a16="http://schemas.microsoft.com/office/drawing/2014/main" id="{D468AE47-68EC-4C8B-9330-E93220822A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878" y="6675751"/>
            <a:ext cx="5683834" cy="892552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marL="457200" indent="-457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 sz="2600" b="1" dirty="0">
                <a:latin typeface="Arial" panose="020B0604020202020204" pitchFamily="34" charset="0"/>
              </a:rPr>
              <a:t>“vaguely troubled… vague uneasiness”</a:t>
            </a:r>
          </a:p>
        </p:txBody>
      </p:sp>
      <p:sp>
        <p:nvSpPr>
          <p:cNvPr id="22" name="TextBox 4">
            <a:extLst>
              <a:ext uri="{FF2B5EF4-FFF2-40B4-BE49-F238E27FC236}">
                <a16:creationId xmlns:a16="http://schemas.microsoft.com/office/drawing/2014/main" id="{DC20070B-5185-40D7-8B05-245AD0DF0F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9595" y="7751802"/>
            <a:ext cx="5654116" cy="492443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600" b="1" dirty="0">
                <a:latin typeface="Arial" panose="020B0604020202020204" pitchFamily="34" charset="0"/>
              </a:rPr>
              <a:t>Chapter 7</a:t>
            </a:r>
          </a:p>
        </p:txBody>
      </p:sp>
      <p:sp>
        <p:nvSpPr>
          <p:cNvPr id="28" name="TextBox 4">
            <a:extLst>
              <a:ext uri="{FF2B5EF4-FFF2-40B4-BE49-F238E27FC236}">
                <a16:creationId xmlns:a16="http://schemas.microsoft.com/office/drawing/2014/main" id="{4398DFC4-5B7D-4541-927D-70010AAC0C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58634" y="5766146"/>
            <a:ext cx="5583811" cy="492443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600" b="1" dirty="0">
                <a:latin typeface="Arial" panose="020B0604020202020204" pitchFamily="34" charset="0"/>
              </a:rPr>
              <a:t>Chapter 6</a:t>
            </a:r>
          </a:p>
        </p:txBody>
      </p:sp>
      <p:sp>
        <p:nvSpPr>
          <p:cNvPr id="31" name="TextBox 8">
            <a:extLst>
              <a:ext uri="{FF2B5EF4-FFF2-40B4-BE49-F238E27FC236}">
                <a16:creationId xmlns:a16="http://schemas.microsoft.com/office/drawing/2014/main" id="{39B7C4E9-D76D-4CBA-94E0-1EEE1DBDE0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30098" y="6444294"/>
            <a:ext cx="5572024" cy="492443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marL="457200" indent="-457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 sz="2600" b="1" dirty="0">
                <a:latin typeface="Arial" panose="020B0604020202020204" pitchFamily="34" charset="0"/>
              </a:rPr>
              <a:t>“worked like slaves”</a:t>
            </a:r>
          </a:p>
        </p:txBody>
      </p:sp>
      <p:sp>
        <p:nvSpPr>
          <p:cNvPr id="32" name="TextBox 8">
            <a:extLst>
              <a:ext uri="{FF2B5EF4-FFF2-40B4-BE49-F238E27FC236}">
                <a16:creationId xmlns:a16="http://schemas.microsoft.com/office/drawing/2014/main" id="{31ADE568-ED28-44DD-8C4E-8BCD562174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131" y="8408519"/>
            <a:ext cx="5634087" cy="28931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marL="457200" indent="-457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 sz="2600" b="1" dirty="0">
                <a:latin typeface="Arial" panose="020B0604020202020204" pitchFamily="34" charset="0"/>
              </a:rPr>
              <a:t>“Only Boxer &amp; Clover never lost heart”</a:t>
            </a:r>
          </a:p>
          <a:p>
            <a:pPr>
              <a:spcBef>
                <a:spcPct val="0"/>
              </a:spcBef>
            </a:pPr>
            <a:r>
              <a:rPr lang="en-GB" altLang="en-US" sz="2600" b="1" dirty="0">
                <a:latin typeface="Arial" panose="020B0604020202020204" pitchFamily="34" charset="0"/>
              </a:rPr>
              <a:t>“invisible / menacing influence pervading the air”</a:t>
            </a:r>
          </a:p>
          <a:p>
            <a:pPr>
              <a:spcBef>
                <a:spcPct val="0"/>
              </a:spcBef>
            </a:pPr>
            <a:r>
              <a:rPr lang="en-GB" altLang="en-US" sz="2600" b="1" dirty="0">
                <a:latin typeface="Arial" panose="020B0604020202020204" pitchFamily="34" charset="0"/>
              </a:rPr>
              <a:t>“the animals were stupefied”</a:t>
            </a:r>
          </a:p>
          <a:p>
            <a:pPr>
              <a:spcBef>
                <a:spcPct val="0"/>
              </a:spcBef>
            </a:pPr>
            <a:r>
              <a:rPr lang="en-GB" altLang="en-US" sz="2600" b="1" dirty="0">
                <a:latin typeface="Arial" panose="020B0604020202020204" pitchFamily="34" charset="0"/>
              </a:rPr>
              <a:t>“gilded by the level rays of the sun”</a:t>
            </a:r>
          </a:p>
        </p:txBody>
      </p:sp>
      <p:sp>
        <p:nvSpPr>
          <p:cNvPr id="33" name="TextBox 4">
            <a:extLst>
              <a:ext uri="{FF2B5EF4-FFF2-40B4-BE49-F238E27FC236}">
                <a16:creationId xmlns:a16="http://schemas.microsoft.com/office/drawing/2014/main" id="{F0437D0C-3FDA-4FDA-A5B4-46E2E9AB3D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9595" y="6049930"/>
            <a:ext cx="5626623" cy="492443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600" b="1" dirty="0">
                <a:latin typeface="Arial" panose="020B0604020202020204" pitchFamily="34" charset="0"/>
              </a:rPr>
              <a:t>Chapter 5</a:t>
            </a:r>
          </a:p>
        </p:txBody>
      </p:sp>
      <p:sp>
        <p:nvSpPr>
          <p:cNvPr id="34" name="TextBox 8">
            <a:extLst>
              <a:ext uri="{FF2B5EF4-FFF2-40B4-BE49-F238E27FC236}">
                <a16:creationId xmlns:a16="http://schemas.microsoft.com/office/drawing/2014/main" id="{C63CEB88-D8E5-4663-956C-29F6A09D70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32322" y="7814493"/>
            <a:ext cx="5561947" cy="2092881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marL="457200" indent="-457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 sz="2600" b="1" dirty="0">
                <a:latin typeface="Arial" panose="020B0604020202020204" pitchFamily="34" charset="0"/>
              </a:rPr>
              <a:t>“The animals’ blood boiled with rage”</a:t>
            </a:r>
          </a:p>
          <a:p>
            <a:pPr>
              <a:spcBef>
                <a:spcPct val="0"/>
              </a:spcBef>
            </a:pPr>
            <a:r>
              <a:rPr lang="en-GB" altLang="en-US" sz="2600" b="1" dirty="0">
                <a:latin typeface="Arial" panose="020B0604020202020204" pitchFamily="34" charset="0"/>
              </a:rPr>
              <a:t>“as though the windmill had never been”</a:t>
            </a:r>
          </a:p>
          <a:p>
            <a:pPr>
              <a:spcBef>
                <a:spcPct val="0"/>
              </a:spcBef>
            </a:pPr>
            <a:r>
              <a:rPr lang="en-GB" altLang="en-US" sz="2600" b="1" dirty="0">
                <a:latin typeface="Arial" panose="020B0604020202020204" pitchFamily="34" charset="0"/>
              </a:rPr>
              <a:t>“Thou </a:t>
            </a:r>
            <a:r>
              <a:rPr lang="en-GB" altLang="en-US" sz="2600" b="1" dirty="0" err="1">
                <a:latin typeface="Arial" panose="020B0604020202020204" pitchFamily="34" charset="0"/>
              </a:rPr>
              <a:t>watchest</a:t>
            </a:r>
            <a:r>
              <a:rPr lang="en-GB" altLang="en-US" sz="2600" b="1" dirty="0">
                <a:latin typeface="Arial" panose="020B0604020202020204" pitchFamily="34" charset="0"/>
              </a:rPr>
              <a:t> over all”</a:t>
            </a:r>
          </a:p>
        </p:txBody>
      </p:sp>
      <p:sp>
        <p:nvSpPr>
          <p:cNvPr id="35" name="TextBox 4">
            <a:extLst>
              <a:ext uri="{FF2B5EF4-FFF2-40B4-BE49-F238E27FC236}">
                <a16:creationId xmlns:a16="http://schemas.microsoft.com/office/drawing/2014/main" id="{5C9C8F53-229D-4F6C-B3DF-E4ABE68B87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10458" y="7139388"/>
            <a:ext cx="5591664" cy="492443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600" b="1" dirty="0">
                <a:latin typeface="Arial" panose="020B0604020202020204" pitchFamily="34" charset="0"/>
              </a:rPr>
              <a:t>Chapter 8</a:t>
            </a:r>
          </a:p>
        </p:txBody>
      </p:sp>
      <p:sp>
        <p:nvSpPr>
          <p:cNvPr id="38" name="TextBox 4">
            <a:extLst>
              <a:ext uri="{FF2B5EF4-FFF2-40B4-BE49-F238E27FC236}">
                <a16:creationId xmlns:a16="http://schemas.microsoft.com/office/drawing/2014/main" id="{C46144F3-B9F4-4274-BE27-1EE054514B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9595" y="11517483"/>
            <a:ext cx="5616803" cy="492443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600" b="1" dirty="0">
                <a:latin typeface="Arial" panose="020B0604020202020204" pitchFamily="34" charset="0"/>
              </a:rPr>
              <a:t>Chapter 9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D1B7E653-CB8B-4CDF-847B-DC545871CC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86105" y="10876973"/>
            <a:ext cx="5664194" cy="5262979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marL="457200" indent="-457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 sz="2400" b="1" dirty="0">
                <a:latin typeface="Arial" panose="020B0604020202020204" pitchFamily="34" charset="0"/>
              </a:rPr>
              <a:t>“everything was getting better and better” p94</a:t>
            </a:r>
          </a:p>
          <a:p>
            <a:pPr>
              <a:spcBef>
                <a:spcPct val="0"/>
              </a:spcBef>
            </a:pPr>
            <a:r>
              <a:rPr lang="en-GB" altLang="en-US" sz="2400" b="1" dirty="0">
                <a:latin typeface="Arial" panose="020B0604020202020204" pitchFamily="34" charset="0"/>
              </a:rPr>
              <a:t>“hunger, hardship… the unalterable law of life” p94</a:t>
            </a:r>
          </a:p>
          <a:p>
            <a:pPr>
              <a:spcBef>
                <a:spcPct val="0"/>
              </a:spcBef>
            </a:pPr>
            <a:r>
              <a:rPr lang="en-GB" altLang="en-US" sz="2400" b="1" dirty="0">
                <a:latin typeface="Arial" panose="020B0604020202020204" pitchFamily="34" charset="0"/>
              </a:rPr>
              <a:t>“majestically upright… haughty glances… whip” p96</a:t>
            </a:r>
          </a:p>
          <a:p>
            <a:pPr>
              <a:spcBef>
                <a:spcPct val="0"/>
              </a:spcBef>
            </a:pPr>
            <a:r>
              <a:rPr lang="en-GB" altLang="en-US" sz="2400" b="1" dirty="0">
                <a:latin typeface="Arial" panose="020B0604020202020204" pitchFamily="34" charset="0"/>
              </a:rPr>
              <a:t>“the world turned upside-down”p97</a:t>
            </a:r>
          </a:p>
          <a:p>
            <a:pPr>
              <a:spcBef>
                <a:spcPct val="0"/>
              </a:spcBef>
            </a:pPr>
            <a:r>
              <a:rPr lang="en-GB" altLang="en-US" sz="2400" b="1" dirty="0">
                <a:latin typeface="Arial" panose="020B0604020202020204" pitchFamily="34" charset="0"/>
              </a:rPr>
              <a:t>“ALL ANIMALS ARE EQUAL BUT SOME ANIMALS ARE MORE EQUAL THAN OTHERS” p97</a:t>
            </a:r>
          </a:p>
          <a:p>
            <a:pPr>
              <a:spcBef>
                <a:spcPct val="0"/>
              </a:spcBef>
            </a:pPr>
            <a:r>
              <a:rPr lang="en-GB" altLang="en-US" sz="2400" b="1" dirty="0">
                <a:latin typeface="Arial" panose="020B0604020202020204" pitchFamily="34" charset="0"/>
              </a:rPr>
              <a:t>“lower animals”p100</a:t>
            </a:r>
          </a:p>
          <a:p>
            <a:pPr>
              <a:spcBef>
                <a:spcPct val="0"/>
              </a:spcBef>
            </a:pPr>
            <a:r>
              <a:rPr lang="en-GB" altLang="en-US" sz="2400" b="1" dirty="0">
                <a:latin typeface="Arial" panose="020B0604020202020204" pitchFamily="34" charset="0"/>
              </a:rPr>
              <a:t>“impossible to say which was which”p102</a:t>
            </a:r>
          </a:p>
        </p:txBody>
      </p:sp>
      <p:sp>
        <p:nvSpPr>
          <p:cNvPr id="40" name="TextBox 4">
            <a:extLst>
              <a:ext uri="{FF2B5EF4-FFF2-40B4-BE49-F238E27FC236}">
                <a16:creationId xmlns:a16="http://schemas.microsoft.com/office/drawing/2014/main" id="{CBE2E6C4-140B-4DD8-97F1-1749618A1C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16211" y="10165738"/>
            <a:ext cx="5634087" cy="492443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600" b="1" dirty="0">
                <a:latin typeface="Arial" panose="020B0604020202020204" pitchFamily="34" charset="0"/>
              </a:rPr>
              <a:t>Chapter 10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DCAB1AD1-512D-4FD9-AE0F-CA436235F8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9415" y="12224210"/>
            <a:ext cx="5616803" cy="393954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marL="457200" indent="-457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 sz="2500" b="1" dirty="0">
                <a:latin typeface="Arial" panose="020B0604020202020204" pitchFamily="34" charset="0"/>
              </a:rPr>
              <a:t>“The animals believed every word…they were glad to believe so”</a:t>
            </a:r>
          </a:p>
          <a:p>
            <a:pPr>
              <a:spcBef>
                <a:spcPct val="0"/>
              </a:spcBef>
            </a:pPr>
            <a:r>
              <a:rPr lang="en-GB" altLang="en-US" sz="2500" b="1" dirty="0">
                <a:latin typeface="Arial" panose="020B0604020202020204" pitchFamily="34" charset="0"/>
              </a:rPr>
              <a:t>“worked like slaves that year”</a:t>
            </a:r>
          </a:p>
          <a:p>
            <a:pPr>
              <a:spcBef>
                <a:spcPct val="0"/>
              </a:spcBef>
            </a:pPr>
            <a:r>
              <a:rPr lang="en-GB" altLang="en-US" sz="2500" b="1" dirty="0">
                <a:latin typeface="Arial" panose="020B0604020202020204" pitchFamily="34" charset="0"/>
              </a:rPr>
              <a:t>“in the midst of a deadly silence – taking Boxer to the knacker’s!” </a:t>
            </a:r>
          </a:p>
          <a:p>
            <a:pPr>
              <a:spcBef>
                <a:spcPct val="0"/>
              </a:spcBef>
            </a:pPr>
            <a:r>
              <a:rPr lang="en-GB" altLang="en-US" sz="2500" b="1" dirty="0">
                <a:latin typeface="Arial" panose="020B0604020202020204" pitchFamily="34" charset="0"/>
              </a:rPr>
              <a:t>“a foolish and wicked rumour”</a:t>
            </a:r>
          </a:p>
          <a:p>
            <a:pPr>
              <a:spcBef>
                <a:spcPct val="0"/>
              </a:spcBef>
            </a:pPr>
            <a:r>
              <a:rPr lang="en-GB" altLang="en-US" sz="2500" b="1" dirty="0">
                <a:latin typeface="Arial" panose="020B0604020202020204" pitchFamily="34" charset="0"/>
              </a:rPr>
              <a:t>“I will work harder” + “Comrade Napoleon is always right” (&amp; Chapter 6)</a:t>
            </a:r>
          </a:p>
        </p:txBody>
      </p:sp>
    </p:spTree>
    <p:extLst>
      <p:ext uri="{BB962C8B-B14F-4D97-AF65-F5344CB8AC3E}">
        <p14:creationId xmlns:p14="http://schemas.microsoft.com/office/powerpoint/2010/main" val="24304706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8">
            <a:extLst>
              <a:ext uri="{FF2B5EF4-FFF2-40B4-BE49-F238E27FC236}">
                <a16:creationId xmlns:a16="http://schemas.microsoft.com/office/drawing/2014/main" id="{6B1CD385-96AF-4936-98CC-5E8FC145B0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9570" y="119654"/>
            <a:ext cx="5798269" cy="15536561"/>
          </a:xfrm>
          <a:prstGeom prst="rect">
            <a:avLst/>
          </a:prstGeom>
          <a:noFill/>
          <a:ln w="38100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fontAlgn="base">
              <a:buNone/>
            </a:pPr>
            <a:endParaRPr lang="en-GB" sz="2600" b="1" i="0" dirty="0">
              <a:solidFill>
                <a:srgbClr val="000000"/>
              </a:solidFill>
              <a:effectLst/>
              <a:latin typeface="Aptos"/>
            </a:endParaRPr>
          </a:p>
          <a:p>
            <a:pPr marL="0" indent="0" fontAlgn="base">
              <a:buNone/>
            </a:pPr>
            <a:r>
              <a:rPr lang="en-GB" sz="2600" b="1" i="0" dirty="0">
                <a:solidFill>
                  <a:srgbClr val="000000"/>
                </a:solidFill>
                <a:effectLst/>
                <a:latin typeface="Aptos"/>
              </a:rPr>
              <a:t>Old Major’s Speech:</a:t>
            </a:r>
          </a:p>
          <a:p>
            <a:pPr fontAlgn="base"/>
            <a:r>
              <a:rPr lang="en-GB" sz="2600" b="0" i="0" dirty="0">
                <a:solidFill>
                  <a:srgbClr val="000000"/>
                </a:solidFill>
                <a:effectLst/>
                <a:latin typeface="Aptos"/>
              </a:rPr>
              <a:t>'Man. Man is the enemy'</a:t>
            </a:r>
          </a:p>
          <a:p>
            <a:pPr fontAlgn="base"/>
            <a:r>
              <a:rPr lang="en-GB" sz="2600" b="0" i="0" dirty="0">
                <a:solidFill>
                  <a:srgbClr val="000000"/>
                </a:solidFill>
                <a:effectLst/>
                <a:latin typeface="Aptos"/>
              </a:rPr>
              <a:t>‘fix your eyes on that’</a:t>
            </a:r>
          </a:p>
          <a:p>
            <a:pPr fontAlgn="base"/>
            <a:r>
              <a:rPr lang="en-GB" sz="2600" b="0" i="0" dirty="0">
                <a:solidFill>
                  <a:srgbClr val="000000"/>
                </a:solidFill>
                <a:effectLst/>
                <a:latin typeface="Aptos"/>
              </a:rPr>
              <a:t>‘crystal clear’</a:t>
            </a:r>
          </a:p>
          <a:p>
            <a:pPr marL="0" indent="0" fontAlgn="base">
              <a:buNone/>
            </a:pPr>
            <a:endParaRPr lang="en-GB" sz="2600" b="1" i="0" dirty="0">
              <a:solidFill>
                <a:srgbClr val="000000"/>
              </a:solidFill>
              <a:effectLst/>
              <a:latin typeface="Aptos"/>
            </a:endParaRPr>
          </a:p>
          <a:p>
            <a:pPr marL="0" indent="0" fontAlgn="base">
              <a:buNone/>
            </a:pPr>
            <a:r>
              <a:rPr lang="en-GB" sz="2600" b="1" i="0" dirty="0">
                <a:solidFill>
                  <a:srgbClr val="000000"/>
                </a:solidFill>
                <a:effectLst/>
                <a:latin typeface="Aptos"/>
              </a:rPr>
              <a:t>Beasts of England:</a:t>
            </a:r>
            <a:r>
              <a:rPr lang="en-GB" sz="2600" b="0" i="0" dirty="0">
                <a:solidFill>
                  <a:srgbClr val="000000"/>
                </a:solidFill>
                <a:effectLst/>
                <a:latin typeface="Aptos"/>
              </a:rPr>
              <a:t> </a:t>
            </a:r>
          </a:p>
          <a:p>
            <a:pPr fontAlgn="base"/>
            <a:r>
              <a:rPr lang="en-GB" sz="2600" b="0" i="0" dirty="0">
                <a:solidFill>
                  <a:srgbClr val="000000"/>
                </a:solidFill>
                <a:effectLst/>
                <a:latin typeface="Aptos"/>
              </a:rPr>
              <a:t>'golden future' and 'fruitful fields'</a:t>
            </a:r>
          </a:p>
          <a:p>
            <a:pPr fontAlgn="base"/>
            <a:r>
              <a:rPr lang="en-GB" sz="2600" b="0" i="0" dirty="0">
                <a:solidFill>
                  <a:srgbClr val="000000"/>
                </a:solidFill>
                <a:effectLst/>
                <a:latin typeface="Aptos"/>
              </a:rPr>
              <a:t>‘cruel whips’ &gt; ‘the cruel knives were flung down’</a:t>
            </a:r>
          </a:p>
          <a:p>
            <a:pPr fontAlgn="base"/>
            <a:r>
              <a:rPr lang="en-GB" sz="2600" b="0" i="0" dirty="0">
                <a:solidFill>
                  <a:srgbClr val="000000"/>
                </a:solidFill>
                <a:effectLst/>
                <a:latin typeface="Aptos"/>
              </a:rPr>
              <a:t>‘by heart’</a:t>
            </a:r>
          </a:p>
          <a:p>
            <a:pPr fontAlgn="base"/>
            <a:r>
              <a:rPr lang="en-GB" sz="2600" b="0" i="0" dirty="0">
                <a:solidFill>
                  <a:srgbClr val="000000"/>
                </a:solidFill>
                <a:effectLst/>
                <a:latin typeface="Aptos"/>
              </a:rPr>
              <a:t>‘unanimous’</a:t>
            </a:r>
          </a:p>
          <a:p>
            <a:pPr fontAlgn="base"/>
            <a:r>
              <a:rPr lang="en-GB" sz="2600" b="0" i="0" dirty="0">
                <a:solidFill>
                  <a:srgbClr val="000000"/>
                </a:solidFill>
                <a:effectLst/>
                <a:latin typeface="Aptos"/>
              </a:rPr>
              <a:t>‘he [Squealer] could turn black to white’</a:t>
            </a:r>
          </a:p>
          <a:p>
            <a:pPr marL="0" indent="0" algn="l" fontAlgn="base">
              <a:buNone/>
            </a:pPr>
            <a:r>
              <a:rPr lang="en-GB" sz="2600" b="0" i="0" dirty="0">
                <a:solidFill>
                  <a:srgbClr val="000000"/>
                </a:solidFill>
                <a:effectLst/>
                <a:latin typeface="Aptos"/>
              </a:rPr>
              <a:t> </a:t>
            </a:r>
          </a:p>
          <a:p>
            <a:pPr marL="0" indent="0" algn="l" fontAlgn="base">
              <a:buNone/>
            </a:pPr>
            <a:r>
              <a:rPr lang="en-GB" sz="2600" b="1" i="0" dirty="0">
                <a:solidFill>
                  <a:srgbClr val="000000"/>
                </a:solidFill>
                <a:effectLst/>
                <a:latin typeface="Aptos"/>
              </a:rPr>
              <a:t>The Commandments:</a:t>
            </a:r>
            <a:r>
              <a:rPr lang="en-GB" sz="2600" b="0" i="0" dirty="0">
                <a:solidFill>
                  <a:srgbClr val="000000"/>
                </a:solidFill>
                <a:effectLst/>
                <a:latin typeface="Aptos"/>
              </a:rPr>
              <a:t> </a:t>
            </a:r>
          </a:p>
          <a:p>
            <a:pPr fontAlgn="base"/>
            <a:r>
              <a:rPr lang="en-GB" sz="2600" b="0" i="0" dirty="0">
                <a:solidFill>
                  <a:srgbClr val="000000"/>
                </a:solidFill>
                <a:effectLst/>
                <a:latin typeface="Aptos"/>
              </a:rPr>
              <a:t>‘reduce the principles of Animalism’</a:t>
            </a:r>
          </a:p>
          <a:p>
            <a:pPr fontAlgn="base"/>
            <a:r>
              <a:rPr lang="en-GB" sz="2600" b="0" i="0" dirty="0">
                <a:solidFill>
                  <a:srgbClr val="000000"/>
                </a:solidFill>
                <a:effectLst/>
                <a:latin typeface="Aptos"/>
              </a:rPr>
              <a:t>'black and white...thirty yards away'</a:t>
            </a:r>
          </a:p>
          <a:p>
            <a:pPr marL="0" indent="0" algn="l" fontAlgn="base">
              <a:buNone/>
            </a:pPr>
            <a:r>
              <a:rPr lang="en-GB" sz="2600" b="1" i="0" dirty="0">
                <a:solidFill>
                  <a:srgbClr val="000000"/>
                </a:solidFill>
                <a:effectLst/>
                <a:latin typeface="Aptos"/>
              </a:rPr>
              <a:t> </a:t>
            </a:r>
            <a:endParaRPr lang="en-GB" sz="2600" b="0" i="0" dirty="0">
              <a:solidFill>
                <a:srgbClr val="000000"/>
              </a:solidFill>
              <a:effectLst/>
              <a:latin typeface="Aptos"/>
            </a:endParaRPr>
          </a:p>
          <a:p>
            <a:pPr marL="0" indent="0" algn="l" fontAlgn="base">
              <a:buNone/>
            </a:pPr>
            <a:r>
              <a:rPr lang="en-GB" sz="2600" b="1" i="0" dirty="0">
                <a:solidFill>
                  <a:srgbClr val="000000"/>
                </a:solidFill>
                <a:effectLst/>
                <a:latin typeface="Aptos"/>
              </a:rPr>
              <a:t>Boxer:</a:t>
            </a:r>
            <a:r>
              <a:rPr lang="en-GB" sz="2600" b="0" i="0" dirty="0">
                <a:solidFill>
                  <a:srgbClr val="000000"/>
                </a:solidFill>
                <a:effectLst/>
                <a:latin typeface="Aptos"/>
              </a:rPr>
              <a:t> </a:t>
            </a:r>
          </a:p>
          <a:p>
            <a:pPr fontAlgn="base"/>
            <a:r>
              <a:rPr lang="en-GB" sz="2600" b="0" i="0" dirty="0">
                <a:solidFill>
                  <a:srgbClr val="000000"/>
                </a:solidFill>
                <a:effectLst/>
                <a:latin typeface="Aptos"/>
              </a:rPr>
              <a:t>‘their most faithful disciple’</a:t>
            </a:r>
          </a:p>
          <a:p>
            <a:pPr marL="0" indent="0" algn="l" fontAlgn="base">
              <a:buNone/>
            </a:pPr>
            <a:r>
              <a:rPr lang="en-GB" sz="2600" b="0" i="0" dirty="0">
                <a:solidFill>
                  <a:srgbClr val="000000"/>
                </a:solidFill>
                <a:effectLst/>
                <a:latin typeface="Aptos"/>
              </a:rPr>
              <a:t> </a:t>
            </a:r>
          </a:p>
          <a:p>
            <a:pPr marL="0" indent="0" algn="l" fontAlgn="base">
              <a:buNone/>
            </a:pPr>
            <a:r>
              <a:rPr lang="en-GB" sz="2600" b="1" i="0" dirty="0">
                <a:solidFill>
                  <a:srgbClr val="000000"/>
                </a:solidFill>
                <a:effectLst/>
                <a:latin typeface="Aptos"/>
              </a:rPr>
              <a:t>Ch 3:</a:t>
            </a:r>
            <a:r>
              <a:rPr lang="en-GB" sz="2600" b="0" i="0" dirty="0">
                <a:solidFill>
                  <a:srgbClr val="000000"/>
                </a:solidFill>
                <a:effectLst/>
                <a:latin typeface="Aptos"/>
              </a:rPr>
              <a:t> 'the mystery of the milk'</a:t>
            </a:r>
          </a:p>
          <a:p>
            <a:pPr marL="0" indent="0" algn="l" fontAlgn="base">
              <a:buNone/>
            </a:pPr>
            <a:r>
              <a:rPr lang="en-GB" sz="2600" b="0" i="0" dirty="0">
                <a:solidFill>
                  <a:srgbClr val="000000"/>
                </a:solidFill>
                <a:effectLst/>
                <a:latin typeface="Aptos"/>
              </a:rPr>
              <a:t> </a:t>
            </a:r>
          </a:p>
          <a:p>
            <a:pPr marL="0" indent="0" algn="l" fontAlgn="base">
              <a:buNone/>
            </a:pPr>
            <a:r>
              <a:rPr lang="en-GB" sz="2600" b="1" i="0" dirty="0">
                <a:solidFill>
                  <a:srgbClr val="000000"/>
                </a:solidFill>
                <a:effectLst/>
                <a:latin typeface="Aptos"/>
              </a:rPr>
              <a:t>Any verbs for apathy:</a:t>
            </a:r>
            <a:r>
              <a:rPr lang="en-GB" sz="2600" b="0" i="0" dirty="0">
                <a:solidFill>
                  <a:srgbClr val="000000"/>
                </a:solidFill>
                <a:effectLst/>
                <a:latin typeface="Aptos"/>
              </a:rPr>
              <a:t> 'noticed', 'assumed'</a:t>
            </a:r>
          </a:p>
          <a:p>
            <a:pPr marL="0" indent="0" algn="l" fontAlgn="base">
              <a:buNone/>
            </a:pPr>
            <a:r>
              <a:rPr lang="en-GB" sz="2600" b="0" i="0" dirty="0">
                <a:solidFill>
                  <a:srgbClr val="000000"/>
                </a:solidFill>
                <a:effectLst/>
                <a:latin typeface="Aptos"/>
              </a:rPr>
              <a:t> </a:t>
            </a:r>
          </a:p>
          <a:p>
            <a:pPr marL="0" indent="0" algn="l" fontAlgn="base">
              <a:buNone/>
            </a:pPr>
            <a:r>
              <a:rPr lang="en-GB" sz="2600" b="1" i="0" dirty="0">
                <a:solidFill>
                  <a:srgbClr val="000000"/>
                </a:solidFill>
                <a:effectLst/>
                <a:latin typeface="Aptos"/>
              </a:rPr>
              <a:t>Snowball:</a:t>
            </a:r>
            <a:r>
              <a:rPr lang="en-GB" sz="2600" b="0" i="0" dirty="0">
                <a:solidFill>
                  <a:srgbClr val="000000"/>
                </a:solidFill>
                <a:effectLst/>
                <a:latin typeface="Aptos"/>
              </a:rPr>
              <a:t> </a:t>
            </a:r>
          </a:p>
          <a:p>
            <a:pPr fontAlgn="base"/>
            <a:r>
              <a:rPr lang="en-GB" sz="2600" b="0" i="0" dirty="0">
                <a:solidFill>
                  <a:srgbClr val="000000"/>
                </a:solidFill>
                <a:effectLst/>
                <a:latin typeface="Aptos"/>
              </a:rPr>
              <a:t>‘Julius Caesar’</a:t>
            </a:r>
          </a:p>
          <a:p>
            <a:pPr fontAlgn="base"/>
            <a:r>
              <a:rPr lang="en-GB" sz="2600" b="0" i="0" dirty="0">
                <a:solidFill>
                  <a:srgbClr val="000000"/>
                </a:solidFill>
                <a:effectLst/>
                <a:latin typeface="Aptos"/>
              </a:rPr>
              <a:t>'slaves'</a:t>
            </a:r>
          </a:p>
          <a:p>
            <a:pPr fontAlgn="base"/>
            <a:r>
              <a:rPr lang="en-GB" sz="2600" b="0" i="0" dirty="0">
                <a:solidFill>
                  <a:srgbClr val="000000"/>
                </a:solidFill>
                <a:effectLst/>
                <a:latin typeface="Aptos"/>
              </a:rPr>
              <a:t>The windmill was ‘levelled to its foundations’</a:t>
            </a:r>
          </a:p>
          <a:p>
            <a:pPr fontAlgn="base"/>
            <a:r>
              <a:rPr lang="en-GB" sz="2600" b="0" i="0" dirty="0">
                <a:solidFill>
                  <a:srgbClr val="000000"/>
                </a:solidFill>
                <a:effectLst/>
                <a:latin typeface="Aptos"/>
              </a:rPr>
              <a:t>‘empty bins covered with meal’</a:t>
            </a:r>
          </a:p>
        </p:txBody>
      </p:sp>
      <p:sp>
        <p:nvSpPr>
          <p:cNvPr id="24" name="TextBox 8">
            <a:extLst>
              <a:ext uri="{FF2B5EF4-FFF2-40B4-BE49-F238E27FC236}">
                <a16:creationId xmlns:a16="http://schemas.microsoft.com/office/drawing/2014/main" id="{287C600D-8530-4695-ABB2-002DD2B498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04161" y="119654"/>
            <a:ext cx="5798269" cy="15776627"/>
          </a:xfrm>
          <a:prstGeom prst="rect">
            <a:avLst/>
          </a:prstGeom>
          <a:noFill/>
          <a:ln w="38100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l" fontAlgn="base">
              <a:buNone/>
            </a:pPr>
            <a:endParaRPr lang="en-GB" sz="2600" b="0" i="0" dirty="0">
              <a:solidFill>
                <a:srgbClr val="000000"/>
              </a:solidFill>
              <a:effectLst/>
              <a:latin typeface="Aptos"/>
            </a:endParaRPr>
          </a:p>
          <a:p>
            <a:pPr marL="0" indent="0" algn="l" fontAlgn="base">
              <a:buNone/>
            </a:pPr>
            <a:r>
              <a:rPr lang="en-GB" sz="2600" b="1" i="0" dirty="0">
                <a:solidFill>
                  <a:srgbClr val="000000"/>
                </a:solidFill>
                <a:effectLst/>
                <a:latin typeface="Aptos"/>
              </a:rPr>
              <a:t>Comrade Napoleon:</a:t>
            </a:r>
            <a:r>
              <a:rPr lang="en-GB" sz="2600" b="0" i="0" dirty="0">
                <a:solidFill>
                  <a:srgbClr val="000000"/>
                </a:solidFill>
                <a:effectLst/>
                <a:latin typeface="Aptos"/>
              </a:rPr>
              <a:t> 'faithful and true to thee'</a:t>
            </a:r>
          </a:p>
          <a:p>
            <a:pPr marL="0" indent="0" algn="l" fontAlgn="base">
              <a:buNone/>
            </a:pPr>
            <a:r>
              <a:rPr lang="en-GB" sz="2600" b="0" i="0" dirty="0">
                <a:solidFill>
                  <a:srgbClr val="000000"/>
                </a:solidFill>
                <a:effectLst/>
                <a:latin typeface="Aptos"/>
              </a:rPr>
              <a:t> </a:t>
            </a:r>
          </a:p>
          <a:p>
            <a:pPr marL="0" indent="0" algn="l" fontAlgn="base">
              <a:buNone/>
            </a:pPr>
            <a:r>
              <a:rPr lang="en-GB" sz="2600" b="1" i="0" dirty="0">
                <a:solidFill>
                  <a:srgbClr val="000000"/>
                </a:solidFill>
                <a:effectLst/>
                <a:latin typeface="Aptos"/>
              </a:rPr>
              <a:t>The Ending:</a:t>
            </a:r>
            <a:r>
              <a:rPr lang="en-GB" sz="2600" b="0" i="0" dirty="0">
                <a:solidFill>
                  <a:srgbClr val="000000"/>
                </a:solidFill>
                <a:effectLst/>
                <a:latin typeface="Aptos"/>
              </a:rPr>
              <a:t> 'dim tradition'</a:t>
            </a:r>
          </a:p>
          <a:p>
            <a:pPr marL="0" indent="0" algn="l" fontAlgn="base">
              <a:buNone/>
            </a:pPr>
            <a:r>
              <a:rPr lang="en-GB" sz="2600" b="0" i="0" dirty="0">
                <a:solidFill>
                  <a:srgbClr val="000000"/>
                </a:solidFill>
                <a:effectLst/>
                <a:latin typeface="Aptos"/>
              </a:rPr>
              <a:t>‘he carried a whip in his trotter’</a:t>
            </a:r>
          </a:p>
          <a:p>
            <a:pPr marL="0" indent="0" algn="l" fontAlgn="base">
              <a:buNone/>
            </a:pPr>
            <a:r>
              <a:rPr lang="en-GB" sz="2600" b="0" i="0" dirty="0">
                <a:solidFill>
                  <a:srgbClr val="000000"/>
                </a:solidFill>
                <a:effectLst/>
                <a:latin typeface="Aptos"/>
              </a:rPr>
              <a:t>'simultaneously played the ace of spades’</a:t>
            </a:r>
          </a:p>
          <a:p>
            <a:pPr marL="0" indent="0" algn="l" fontAlgn="base">
              <a:buNone/>
            </a:pPr>
            <a:endParaRPr lang="en-GB" sz="2600" dirty="0">
              <a:solidFill>
                <a:srgbClr val="000000"/>
              </a:solidFill>
              <a:latin typeface="Aptos"/>
            </a:endParaRPr>
          </a:p>
          <a:p>
            <a:pPr marL="0" indent="0" algn="l" fontAlgn="base">
              <a:buNone/>
            </a:pPr>
            <a:endParaRPr lang="en-GB" sz="2600" b="0" i="0" dirty="0">
              <a:solidFill>
                <a:srgbClr val="000000"/>
              </a:solidFill>
              <a:effectLst/>
              <a:latin typeface="Aptos"/>
            </a:endParaRPr>
          </a:p>
          <a:p>
            <a:pPr marL="0" indent="0" algn="l" fontAlgn="base">
              <a:buNone/>
            </a:pPr>
            <a:endParaRPr lang="en-GB" sz="2600" dirty="0">
              <a:solidFill>
                <a:srgbClr val="000000"/>
              </a:solidFill>
              <a:latin typeface="Aptos"/>
            </a:endParaRPr>
          </a:p>
          <a:p>
            <a:pPr marL="0" indent="0" algn="l" fontAlgn="base">
              <a:buNone/>
            </a:pPr>
            <a:endParaRPr lang="en-GB" sz="2600" b="0" i="0" dirty="0">
              <a:solidFill>
                <a:srgbClr val="000000"/>
              </a:solidFill>
              <a:effectLst/>
              <a:latin typeface="Aptos"/>
            </a:endParaRPr>
          </a:p>
          <a:p>
            <a:pPr marL="0" indent="0" algn="l" fontAlgn="base">
              <a:buNone/>
            </a:pPr>
            <a:endParaRPr lang="en-GB" sz="2600" b="0" i="0" dirty="0">
              <a:solidFill>
                <a:srgbClr val="000000"/>
              </a:solidFill>
              <a:effectLst/>
              <a:latin typeface="Aptos"/>
            </a:endParaRPr>
          </a:p>
          <a:p>
            <a:pPr marL="0" indent="0" algn="l" fontAlgn="base">
              <a:buNone/>
            </a:pPr>
            <a:endParaRPr lang="en-GB" sz="2600" dirty="0">
              <a:solidFill>
                <a:srgbClr val="000000"/>
              </a:solidFill>
              <a:latin typeface="Aptos"/>
            </a:endParaRPr>
          </a:p>
          <a:p>
            <a:pPr marL="0" indent="0" algn="l" fontAlgn="base">
              <a:buNone/>
            </a:pPr>
            <a:endParaRPr lang="en-GB" sz="2600" b="0" i="0" dirty="0">
              <a:solidFill>
                <a:srgbClr val="000000"/>
              </a:solidFill>
              <a:effectLst/>
              <a:latin typeface="Aptos"/>
            </a:endParaRPr>
          </a:p>
          <a:p>
            <a:pPr marL="0" indent="0" algn="l" fontAlgn="base">
              <a:buNone/>
            </a:pPr>
            <a:endParaRPr lang="en-GB" sz="2600" dirty="0">
              <a:solidFill>
                <a:srgbClr val="000000"/>
              </a:solidFill>
              <a:latin typeface="Aptos"/>
            </a:endParaRPr>
          </a:p>
          <a:p>
            <a:pPr marL="0" indent="0" algn="l" fontAlgn="base">
              <a:buNone/>
            </a:pPr>
            <a:endParaRPr lang="en-GB" sz="2600" b="0" i="0" dirty="0">
              <a:solidFill>
                <a:srgbClr val="000000"/>
              </a:solidFill>
              <a:effectLst/>
              <a:latin typeface="Aptos"/>
            </a:endParaRPr>
          </a:p>
          <a:p>
            <a:pPr marL="0" indent="0" algn="l" fontAlgn="base">
              <a:buNone/>
            </a:pPr>
            <a:endParaRPr lang="en-GB" sz="2600" dirty="0">
              <a:solidFill>
                <a:srgbClr val="000000"/>
              </a:solidFill>
              <a:latin typeface="Aptos"/>
            </a:endParaRPr>
          </a:p>
          <a:p>
            <a:pPr marL="0" indent="0" algn="l" fontAlgn="base">
              <a:buNone/>
            </a:pPr>
            <a:endParaRPr lang="en-GB" sz="2600" b="0" i="0" dirty="0">
              <a:solidFill>
                <a:srgbClr val="000000"/>
              </a:solidFill>
              <a:effectLst/>
              <a:latin typeface="Aptos"/>
            </a:endParaRPr>
          </a:p>
          <a:p>
            <a:pPr marL="0" indent="0" algn="l" fontAlgn="base">
              <a:buNone/>
            </a:pPr>
            <a:endParaRPr lang="en-GB" sz="2600" dirty="0">
              <a:solidFill>
                <a:srgbClr val="000000"/>
              </a:solidFill>
              <a:latin typeface="Aptos"/>
            </a:endParaRPr>
          </a:p>
          <a:p>
            <a:pPr marL="0" indent="0" algn="l" fontAlgn="base">
              <a:buNone/>
            </a:pPr>
            <a:endParaRPr lang="en-GB" sz="2600" b="0" i="0" dirty="0">
              <a:solidFill>
                <a:srgbClr val="000000"/>
              </a:solidFill>
              <a:effectLst/>
              <a:latin typeface="Aptos"/>
            </a:endParaRPr>
          </a:p>
          <a:p>
            <a:pPr marL="0" indent="0" algn="l" fontAlgn="base">
              <a:buNone/>
            </a:pPr>
            <a:endParaRPr lang="en-GB" sz="2600" dirty="0">
              <a:solidFill>
                <a:srgbClr val="000000"/>
              </a:solidFill>
              <a:latin typeface="Aptos"/>
            </a:endParaRPr>
          </a:p>
          <a:p>
            <a:pPr marL="0" indent="0" algn="l" fontAlgn="base">
              <a:buNone/>
            </a:pPr>
            <a:endParaRPr lang="en-GB" sz="2600" b="0" i="0" dirty="0">
              <a:solidFill>
                <a:srgbClr val="000000"/>
              </a:solidFill>
              <a:effectLst/>
              <a:latin typeface="Aptos"/>
            </a:endParaRPr>
          </a:p>
          <a:p>
            <a:pPr marL="0" indent="0" algn="l" fontAlgn="base">
              <a:buNone/>
            </a:pPr>
            <a:endParaRPr lang="en-GB" sz="2600" dirty="0">
              <a:solidFill>
                <a:srgbClr val="000000"/>
              </a:solidFill>
              <a:latin typeface="Aptos"/>
            </a:endParaRPr>
          </a:p>
          <a:p>
            <a:pPr marL="0" indent="0" algn="l" fontAlgn="base">
              <a:buNone/>
            </a:pPr>
            <a:endParaRPr lang="en-GB" sz="2600" b="0" i="0" dirty="0">
              <a:solidFill>
                <a:srgbClr val="000000"/>
              </a:solidFill>
              <a:effectLst/>
              <a:latin typeface="Aptos"/>
            </a:endParaRPr>
          </a:p>
          <a:p>
            <a:pPr marL="0" indent="0" algn="l" fontAlgn="base">
              <a:buNone/>
            </a:pPr>
            <a:endParaRPr lang="en-GB" sz="2600" dirty="0">
              <a:solidFill>
                <a:srgbClr val="000000"/>
              </a:solidFill>
              <a:latin typeface="Aptos"/>
            </a:endParaRPr>
          </a:p>
          <a:p>
            <a:pPr marL="0" indent="0" algn="l" fontAlgn="base">
              <a:buNone/>
            </a:pPr>
            <a:endParaRPr lang="en-GB" sz="2600" b="0" i="0" dirty="0">
              <a:solidFill>
                <a:srgbClr val="000000"/>
              </a:solidFill>
              <a:effectLst/>
              <a:latin typeface="Aptos"/>
            </a:endParaRPr>
          </a:p>
          <a:p>
            <a:pPr marL="0" indent="0" algn="l" fontAlgn="base">
              <a:buNone/>
            </a:pPr>
            <a:endParaRPr lang="en-GB" sz="2600" dirty="0">
              <a:solidFill>
                <a:srgbClr val="000000"/>
              </a:solidFill>
              <a:latin typeface="Aptos"/>
            </a:endParaRPr>
          </a:p>
          <a:p>
            <a:pPr marL="0" indent="0" algn="l" fontAlgn="base">
              <a:buNone/>
            </a:pPr>
            <a:endParaRPr lang="en-GB" sz="2600" b="0" i="0" dirty="0">
              <a:solidFill>
                <a:srgbClr val="000000"/>
              </a:solidFill>
              <a:effectLst/>
              <a:latin typeface="Aptos"/>
            </a:endParaRPr>
          </a:p>
          <a:p>
            <a:pPr marL="0" indent="0" algn="l" fontAlgn="base">
              <a:buNone/>
            </a:pPr>
            <a:endParaRPr lang="en-GB" sz="2600" dirty="0">
              <a:solidFill>
                <a:srgbClr val="000000"/>
              </a:solidFill>
              <a:latin typeface="Aptos"/>
            </a:endParaRPr>
          </a:p>
          <a:p>
            <a:pPr marL="0" indent="0" algn="l" fontAlgn="base">
              <a:buNone/>
            </a:pPr>
            <a:endParaRPr lang="en-GB" sz="2600" b="0" i="0" dirty="0">
              <a:solidFill>
                <a:srgbClr val="000000"/>
              </a:solidFill>
              <a:effectLst/>
              <a:latin typeface="Aptos"/>
            </a:endParaRPr>
          </a:p>
          <a:p>
            <a:pPr marL="0" indent="0" algn="l" fontAlgn="base">
              <a:buNone/>
            </a:pPr>
            <a:endParaRPr lang="en-GB" sz="2600" dirty="0">
              <a:solidFill>
                <a:srgbClr val="000000"/>
              </a:solidFill>
              <a:latin typeface="Aptos"/>
            </a:endParaRPr>
          </a:p>
          <a:p>
            <a:pPr marL="0" indent="0" algn="l" fontAlgn="base">
              <a:buNone/>
            </a:pPr>
            <a:endParaRPr lang="en-GB" sz="2600" b="0" i="0" dirty="0">
              <a:solidFill>
                <a:srgbClr val="000000"/>
              </a:solidFill>
              <a:effectLst/>
              <a:latin typeface="Aptos"/>
            </a:endParaRPr>
          </a:p>
          <a:p>
            <a:pPr marL="0" indent="0" algn="l" fontAlgn="base">
              <a:buNone/>
            </a:pPr>
            <a:endParaRPr lang="en-GB" sz="2600" b="0" i="0" dirty="0">
              <a:solidFill>
                <a:srgbClr val="000000"/>
              </a:solidFill>
              <a:effectLst/>
              <a:latin typeface="Aptos"/>
            </a:endParaRPr>
          </a:p>
        </p:txBody>
      </p:sp>
    </p:spTree>
    <p:extLst>
      <p:ext uri="{BB962C8B-B14F-4D97-AF65-F5344CB8AC3E}">
        <p14:creationId xmlns:p14="http://schemas.microsoft.com/office/powerpoint/2010/main" val="9351455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421</TotalTime>
  <Words>1154</Words>
  <Application>Microsoft Office PowerPoint</Application>
  <PresentationFormat>Custom</PresentationFormat>
  <Paragraphs>211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Peter Ahern</cp:lastModifiedBy>
  <cp:revision>45</cp:revision>
  <cp:lastPrinted>2023-12-14T09:06:36Z</cp:lastPrinted>
  <dcterms:created xsi:type="dcterms:W3CDTF">2023-12-03T07:53:46Z</dcterms:created>
  <dcterms:modified xsi:type="dcterms:W3CDTF">2025-06-04T08:40:25Z</dcterms:modified>
</cp:coreProperties>
</file>