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56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54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5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8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80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8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33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02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70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56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724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76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AA163-D55F-4608-8232-00A05F77B33D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AFC49-A508-496A-A00F-B04B795FE5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77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13A43-6233-406F-A833-F222BC0954BF}"/>
              </a:ext>
            </a:extLst>
          </p:cNvPr>
          <p:cNvSpPr/>
          <p:nvPr/>
        </p:nvSpPr>
        <p:spPr>
          <a:xfrm>
            <a:off x="223053" y="787070"/>
            <a:ext cx="5890364" cy="1569660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44670" indent="-144670" algn="just">
              <a:buFont typeface="Arial" panose="020B0604020202020204" pitchFamily="34" charset="0"/>
              <a:buChar char="•"/>
            </a:pPr>
            <a:r>
              <a:rPr lang="en-GB" sz="1200" dirty="0">
                <a:latin typeface="Candara Light" panose="020E0502030303020204" pitchFamily="34" charset="0"/>
              </a:rPr>
              <a:t>Two possible tasks: pick one and only do one. </a:t>
            </a:r>
          </a:p>
          <a:p>
            <a:pPr marL="144670" indent="-144670" algn="just">
              <a:buFont typeface="Arial" panose="020B0604020202020204" pitchFamily="34" charset="0"/>
              <a:buChar char="•"/>
            </a:pPr>
            <a:r>
              <a:rPr lang="en-GB" sz="1200" dirty="0">
                <a:latin typeface="Candara Light" panose="020E0502030303020204" pitchFamily="34" charset="0"/>
              </a:rPr>
              <a:t>Your choice should be based on two factors; how much knowledge you have on the tasks provided; how many sophisticated and interesting things you can say about the tasks provided. </a:t>
            </a:r>
          </a:p>
          <a:p>
            <a:pPr marL="144670" indent="-144670" algn="just">
              <a:buFont typeface="Arial" panose="020B0604020202020204" pitchFamily="34" charset="0"/>
              <a:buChar char="•"/>
            </a:pPr>
            <a:r>
              <a:rPr lang="en-GB" sz="1200" dirty="0">
                <a:latin typeface="Candara Light" panose="020E0502030303020204" pitchFamily="34" charset="0"/>
              </a:rPr>
              <a:t>Once you have chosen which task you will do, ask yourself the key questions: What is the focus? </a:t>
            </a:r>
            <a:r>
              <a:rPr lang="en-GB" sz="1200" b="1" dirty="0">
                <a:latin typeface="Candara Light" panose="020E0502030303020204" pitchFamily="34" charset="0"/>
              </a:rPr>
              <a:t>Interrogate</a:t>
            </a:r>
            <a:r>
              <a:rPr lang="en-GB" sz="1200" dirty="0">
                <a:latin typeface="Candara Light" panose="020E0502030303020204" pitchFamily="34" charset="0"/>
              </a:rPr>
              <a:t> the question! Unpack the Q &amp; its implications. </a:t>
            </a:r>
          </a:p>
          <a:p>
            <a:pPr marL="144670" indent="-144670" algn="just">
              <a:buFont typeface="Arial" panose="020B0604020202020204" pitchFamily="34" charset="0"/>
              <a:buChar char="•"/>
            </a:pPr>
            <a:r>
              <a:rPr lang="en-GB" sz="1200" dirty="0">
                <a:latin typeface="Candara Light" panose="020E0502030303020204" pitchFamily="34" charset="0"/>
              </a:rPr>
              <a:t>Now, write a </a:t>
            </a:r>
            <a:r>
              <a:rPr lang="en-GB" sz="1200" b="1" dirty="0">
                <a:solidFill>
                  <a:srgbClr val="FF0000"/>
                </a:solidFill>
                <a:latin typeface="Candara Light" panose="020E0502030303020204" pitchFamily="34" charset="0"/>
              </a:rPr>
              <a:t>thesis statement</a:t>
            </a:r>
            <a:r>
              <a:rPr lang="en-GB" sz="1200" dirty="0">
                <a:latin typeface="Candara Light" panose="020E0502030303020204" pitchFamily="34" charset="0"/>
              </a:rPr>
              <a:t> that summarises your holistic view on how the character or theme is presented in the play. Try to be conceptual! What big ideas can you explore?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E18EC8-2068-458D-A94B-44D4B351DEA2}"/>
              </a:ext>
            </a:extLst>
          </p:cNvPr>
          <p:cNvSpPr/>
          <p:nvPr/>
        </p:nvSpPr>
        <p:spPr>
          <a:xfrm>
            <a:off x="6193150" y="869133"/>
            <a:ext cx="477054" cy="1372549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1900" b="1" dirty="0">
                <a:solidFill>
                  <a:srgbClr val="FF0000"/>
                </a:solidFill>
              </a:rPr>
              <a:t>AO1: Task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1E86BB-806D-4B67-A4BF-086756FA5A5C}"/>
              </a:ext>
            </a:extLst>
          </p:cNvPr>
          <p:cNvSpPr/>
          <p:nvPr/>
        </p:nvSpPr>
        <p:spPr>
          <a:xfrm>
            <a:off x="5775092" y="200454"/>
            <a:ext cx="859854" cy="400110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</a:rPr>
              <a:t>KO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DB4952-9193-479F-8433-F43FF23FB76C}"/>
              </a:ext>
            </a:extLst>
          </p:cNvPr>
          <p:cNvSpPr/>
          <p:nvPr/>
        </p:nvSpPr>
        <p:spPr>
          <a:xfrm>
            <a:off x="223053" y="200454"/>
            <a:ext cx="5407037" cy="384721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900" b="1" dirty="0">
                <a:solidFill>
                  <a:schemeClr val="bg1">
                    <a:lumMod val="75000"/>
                  </a:schemeClr>
                </a:solidFill>
              </a:rPr>
              <a:t>GCSE English Literature Paper 2 – An Inspector Calls</a:t>
            </a:r>
            <a:endParaRPr lang="en-GB" sz="1900" b="1" dirty="0">
              <a:solidFill>
                <a:srgbClr val="00B05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F5EC53-698C-4FED-91C1-07D772FBE736}"/>
              </a:ext>
            </a:extLst>
          </p:cNvPr>
          <p:cNvSpPr/>
          <p:nvPr/>
        </p:nvSpPr>
        <p:spPr>
          <a:xfrm rot="5400000">
            <a:off x="4963958" y="6525894"/>
            <a:ext cx="769441" cy="171268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1900" b="1" dirty="0">
                <a:solidFill>
                  <a:srgbClr val="FF0000"/>
                </a:solidFill>
              </a:rPr>
              <a:t>AO2: Chains of Inference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E943CF-0D4A-472F-B81C-812A5A70CA47}"/>
              </a:ext>
            </a:extLst>
          </p:cNvPr>
          <p:cNvSpPr/>
          <p:nvPr/>
        </p:nvSpPr>
        <p:spPr>
          <a:xfrm>
            <a:off x="427803" y="2627304"/>
            <a:ext cx="477054" cy="213430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1900" b="1" dirty="0">
                <a:solidFill>
                  <a:srgbClr val="FF0000"/>
                </a:solidFill>
              </a:rPr>
              <a:t>AO1: things to think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F294F1-A248-4977-8EF8-05283884D583}"/>
              </a:ext>
            </a:extLst>
          </p:cNvPr>
          <p:cNvSpPr/>
          <p:nvPr/>
        </p:nvSpPr>
        <p:spPr>
          <a:xfrm>
            <a:off x="1019363" y="2447960"/>
            <a:ext cx="5650841" cy="2492990"/>
          </a:xfrm>
          <a:prstGeom prst="rect">
            <a:avLst/>
          </a:prstGeom>
          <a:ln w="34925"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Step in the shoes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of the author. WHY has Priestley explored the theme or character this way? Step in the shoes of the audience in 1945, when the play was first performed: how would they respond? Would audiences respond differently today? Why?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Walk through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the play thoughtfully, showing awareness of structure. What is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the most significant moment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in the play in relation to the question focus? The key to understanding the play? Analyse it closely, showing your understanding.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Then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stand back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: how do things build up to this moment? How do events in the play follow-on from this to a climax or a denouement? Make connections across the text to generate a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developed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and thoughtful response: ‘This is essentially a play about…’ The text’s universality: ‘this is a play about what it means to be human’ / ‘how we should order society’ / ‘how we can live together without rancour’ / ‘a warning about the dangers of…’ / ‘the fundamental evil of capitalism’ / ‘the hubris of…’ Link your 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ndara Light" panose="020E0502030303020204" pitchFamily="34" charset="0"/>
              </a:rPr>
              <a:t>Hot Take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</a:rPr>
              <a:t>with the Question &amp; its implications.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34FA1D-035D-4604-9C61-ED113D4DB9A3}"/>
              </a:ext>
            </a:extLst>
          </p:cNvPr>
          <p:cNvSpPr/>
          <p:nvPr/>
        </p:nvSpPr>
        <p:spPr>
          <a:xfrm>
            <a:off x="130629" y="5041994"/>
            <a:ext cx="6539575" cy="4616648"/>
          </a:xfrm>
          <a:prstGeom prst="rect">
            <a:avLst/>
          </a:prstGeom>
          <a:ln w="34925"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up your ideas using a number of 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S.QU.I.D 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paragraphs.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 Light" panose="020E0502030303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a 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statement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answering the question, then support your statement with (preferably) a 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quotation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 (if you can’t recall one) refer to an event in the play.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Inference chain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this is where the marks are! Tell the examiner what has been implied by your chosen references to the text. Try to say several things and use ~big ideas~ you have revised, from ‘Tier 3 Vocab’ list. Vocabulary matters. Detail matters.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implies/ suggests… From this we can infer…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this we can discern…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a deeper level, maybe this symbolises…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Priestley’s decisions 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their effect.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Priestley uses the word “…” to make us think that…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author’s intention was to…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Priestley uses ____ to…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key word here is ___ because…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Priestley’s phrase ____ in particular suggests…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 further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Expand your inferences by </a:t>
            </a: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thinking about the readership</a:t>
            </a: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back in the 1940s!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i="1" kern="0" dirty="0">
                <a:solidFill>
                  <a:srgbClr val="00B050"/>
                </a:solidFill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Audiences, in the 1940s</a:t>
            </a:r>
            <a:r>
              <a:rPr kumimoji="0" lang="en-GB" sz="14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may have responded… 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Contextually, this shows the influence of…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discourse markers to guide your reader through your step-by-step reasoning</a:t>
            </a:r>
            <a:r>
              <a:rPr kumimoji="0" lang="en-GB" sz="1400" b="0" i="1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ndara Light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‘Moreover…’, ‘Therefore…’, ‘Consequently…’, ‘Previously…’</a:t>
            </a:r>
          </a:p>
        </p:txBody>
      </p:sp>
    </p:spTree>
    <p:extLst>
      <p:ext uri="{BB962C8B-B14F-4D97-AF65-F5344CB8AC3E}">
        <p14:creationId xmlns:p14="http://schemas.microsoft.com/office/powerpoint/2010/main" val="194703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9227FB-363C-49D4-AD35-D45722E3E912}"/>
              </a:ext>
            </a:extLst>
          </p:cNvPr>
          <p:cNvSpPr/>
          <p:nvPr/>
        </p:nvSpPr>
        <p:spPr>
          <a:xfrm>
            <a:off x="369523" y="244567"/>
            <a:ext cx="1935370" cy="384721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b="1" dirty="0">
                <a:solidFill>
                  <a:srgbClr val="FF0000"/>
                </a:solidFill>
              </a:rPr>
              <a:t>Tier 3 Vocab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464032-116B-4174-AC90-2B1DEB18A5C3}"/>
              </a:ext>
            </a:extLst>
          </p:cNvPr>
          <p:cNvSpPr/>
          <p:nvPr/>
        </p:nvSpPr>
        <p:spPr>
          <a:xfrm>
            <a:off x="379011" y="760530"/>
            <a:ext cx="1906989" cy="8508804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Arrogance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Bleak 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Callousness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Capitalist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Challenging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civilization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Class system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Collective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come to terms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Confidence 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Conforming to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Contrast 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Corrupting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Corruption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Criticism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Culture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Dehumanisation 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Didactic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dilemma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Disregard  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disturbing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Dread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Edwardian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Egotism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endParaRPr lang="en-GB" sz="1100" b="1" dirty="0">
              <a:latin typeface="Candara Light" panose="020E0502030303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ADA2FC-50B7-4AB4-9ED4-3B4676A67ACF}"/>
              </a:ext>
            </a:extLst>
          </p:cNvPr>
          <p:cNvSpPr/>
          <p:nvPr/>
        </p:nvSpPr>
        <p:spPr>
          <a:xfrm>
            <a:off x="2502245" y="244567"/>
            <a:ext cx="1860018" cy="952446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Empire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Enlightenment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Establishing  </a:t>
            </a:r>
          </a:p>
          <a:p>
            <a:pPr marL="171450" indent="-1714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Exploitation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Exposes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Faith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Foreboding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Foreshadowing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Hollow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Hubris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Hypocrisy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Illumination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Implication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Individualism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Ingenuity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Innocence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Intention 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Inter-generational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Macrocosm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Materialism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Microcosm 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Morality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Motif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Mouthpiece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Patriarchal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Plight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Precarious  </a:t>
            </a:r>
            <a:endParaRPr lang="en-GB" sz="1050" b="1" dirty="0">
              <a:latin typeface="Candara Light" panose="020E0502030303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FD6DC7-F2C0-430B-B80E-CA19839476DC}"/>
              </a:ext>
            </a:extLst>
          </p:cNvPr>
          <p:cNvSpPr/>
          <p:nvPr/>
        </p:nvSpPr>
        <p:spPr>
          <a:xfrm>
            <a:off x="4559615" y="229198"/>
            <a:ext cx="2034676" cy="8170250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Privilege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Proletariat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Reassuring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Rebellion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Responsibility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Restrictions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Sacrifice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self-assurance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Shadow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Smugness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Socialist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Starkly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Suggests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Superficial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Symbolised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Sympathy 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Tension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Transformative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Troubling  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Veneer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Victim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Vulgarity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GB" sz="1100" b="1" dirty="0">
                <a:latin typeface="Candara Light" panose="020E0502030303020204" pitchFamily="34" charset="0"/>
              </a:rPr>
              <a:t>Vulnerability  </a:t>
            </a:r>
          </a:p>
          <a:p>
            <a:pPr marL="171450" indent="-171450" algn="just">
              <a:lnSpc>
                <a:spcPct val="200000"/>
              </a:lnSpc>
              <a:buFont typeface="Wingdings" panose="05000000000000000000" pitchFamily="2" charset="2"/>
              <a:buChar char="q"/>
            </a:pPr>
            <a:endParaRPr lang="en-GB" sz="1100" b="1" dirty="0">
              <a:latin typeface="Candara Light" panose="020E0502030303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5B47A3-45A7-4B2E-8953-CB1C250041C8}"/>
              </a:ext>
            </a:extLst>
          </p:cNvPr>
          <p:cNvSpPr/>
          <p:nvPr/>
        </p:nvSpPr>
        <p:spPr>
          <a:xfrm rot="5400000">
            <a:off x="5072625" y="8228477"/>
            <a:ext cx="1046440" cy="203467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Do you know what these words mean?</a:t>
            </a:r>
          </a:p>
          <a:p>
            <a:pPr algn="ctr"/>
            <a:r>
              <a:rPr lang="en-GB" sz="1400" b="1" dirty="0">
                <a:solidFill>
                  <a:srgbClr val="FF0000"/>
                </a:solidFill>
              </a:rPr>
              <a:t>How can you apply them to An Inspector Calls?</a:t>
            </a:r>
          </a:p>
        </p:txBody>
      </p:sp>
    </p:spTree>
    <p:extLst>
      <p:ext uri="{BB962C8B-B14F-4D97-AF65-F5344CB8AC3E}">
        <p14:creationId xmlns:p14="http://schemas.microsoft.com/office/powerpoint/2010/main" val="25787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5DA0EC-A237-471B-ACEC-B7A38A385D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935042"/>
              </p:ext>
            </p:extLst>
          </p:nvPr>
        </p:nvGraphicFramePr>
        <p:xfrm>
          <a:off x="179294" y="131738"/>
          <a:ext cx="6495824" cy="98500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3956">
                  <a:extLst>
                    <a:ext uri="{9D8B030D-6E8A-4147-A177-3AD203B41FA5}">
                      <a16:colId xmlns:a16="http://schemas.microsoft.com/office/drawing/2014/main" val="1242413171"/>
                    </a:ext>
                  </a:extLst>
                </a:gridCol>
                <a:gridCol w="1623956">
                  <a:extLst>
                    <a:ext uri="{9D8B030D-6E8A-4147-A177-3AD203B41FA5}">
                      <a16:colId xmlns:a16="http://schemas.microsoft.com/office/drawing/2014/main" val="541131872"/>
                    </a:ext>
                  </a:extLst>
                </a:gridCol>
                <a:gridCol w="1623956">
                  <a:extLst>
                    <a:ext uri="{9D8B030D-6E8A-4147-A177-3AD203B41FA5}">
                      <a16:colId xmlns:a16="http://schemas.microsoft.com/office/drawing/2014/main" val="3223206636"/>
                    </a:ext>
                  </a:extLst>
                </a:gridCol>
                <a:gridCol w="1623956">
                  <a:extLst>
                    <a:ext uri="{9D8B030D-6E8A-4147-A177-3AD203B41FA5}">
                      <a16:colId xmlns:a16="http://schemas.microsoft.com/office/drawing/2014/main" val="2233310762"/>
                    </a:ext>
                  </a:extLst>
                </a:gridCol>
              </a:tblGrid>
              <a:tr h="15159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KNOWLEDGE ORGANISER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 Inspector Calls: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Top 23 quotations to learn.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Add your own inferences!</a:t>
                      </a:r>
                      <a:endParaRPr lang="en-GB" sz="8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"Look Inspector, I’d give thousands – yes, thousands...“ (Act 3)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Cambria" panose="02040503050406030204" pitchFamily="18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"Public men, Mr Birling, have social responsibilities as well as private." (Act 2)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"Each of you helped to kill her." (Act 3)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581298"/>
                  </a:ext>
                </a:extLst>
              </a:tr>
              <a:tr h="16116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"We don't live alone. We are members of one body." (Act 1)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"It's better to ask for the Earth than to take it." (Act 1) 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"And I tell you that the time will soon come when, if men will not learn that lesson, then they will be taught it in fire and blood and anguish." (Act 3) 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"I'm talking as a hard-headed practical man of business." (Act 1) 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4387639"/>
                  </a:ext>
                </a:extLst>
              </a:tr>
              <a:tr h="18203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"Still, I can’t accept any responsibility. If we were all responsible for everything that happened to everybody we’d had anything to do with, it would be very awkward, wouldn’t it?"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buFont typeface="Wingdings" panose="05000000000000000000" pitchFamily="2" charset="2"/>
                        <a:buNone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 don’t suppose for a moment that we can understand why the girl committed suicide. Girls of that class-"</a:t>
                      </a:r>
                    </a:p>
                    <a:p>
                      <a:pPr marL="0" indent="0" algn="ctr" fontAlgn="ctr">
                        <a:buFont typeface="Wingdings" panose="05000000000000000000" pitchFamily="2" charset="2"/>
                        <a:buNone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indent="0" algn="ctr" fontAlgn="ctr">
                        <a:buFont typeface="Wingdings" panose="05000000000000000000" pitchFamily="2" charset="2"/>
                        <a:buNone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indent="0" algn="ctr" fontAlgn="ctr">
                        <a:buFont typeface="Wingdings" panose="05000000000000000000" pitchFamily="2" charset="2"/>
                        <a:buNone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 font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 can't help thinking about this girl - destroying herself so horribly - and..." (Act 2) 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1" i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 was almost certain for a knighthood in the next Honours List." (Act 3)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366475"/>
                  </a:ext>
                </a:extLst>
              </a:tr>
              <a:tr h="16116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"I'm not going to have that sort of language used in my house." (Act 1)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"But these girls aren’t cheap labour – they’re people.“ (Act 1)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She was just the same as the others." (Act 3)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 did nothing I’m ashamed of.“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 accept no blame for it at all."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568733"/>
                  </a:ext>
                </a:extLst>
              </a:tr>
              <a:tr h="16116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‘Now look at the pair of them - the famous younger generation who know it all. And they can’t even take a joke” (Act 3)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"I'm ashamed of what you did." / "I know what I did. I'm absolutely ashamed." (Act 3) </a:t>
                      </a: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q"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“unsinkable, </a:t>
                      </a:r>
                      <a:r>
                        <a:rPr lang="en-GB" sz="700" b="0" i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absolutely unsinkable”</a:t>
                      </a: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"I was in that state when a chap easily turns nasty and I threatened to make a row.“ </a:t>
                      </a:r>
                      <a:r>
                        <a:rPr lang="en-GB" sz="7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(Act 3)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896954"/>
                  </a:ext>
                </a:extLst>
              </a:tr>
              <a:tr h="15073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"You're not the kind of father a chap could go to when he's in trouble.“ (Act 3)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"She looked young and fresh and charming, and altogether out of place down there.“ (Act 2)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"She'd had a lot to say - far too much - so she had to go.“ (Act 1)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7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“as if we were all mixed up together like bees in a hive - community and all that nonsense” (Act 1)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7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47479" marR="47479" marT="23739" marB="23739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4227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776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1161</Words>
  <Application>Microsoft Office PowerPoint</Application>
  <PresentationFormat>A4 Paper (210x297 mm)</PresentationFormat>
  <Paragraphs>350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Candara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Crystal Spencer</dc:creator>
  <cp:lastModifiedBy>Claire Sheehan</cp:lastModifiedBy>
  <cp:revision>6</cp:revision>
  <cp:lastPrinted>2025-06-27T07:18:48Z</cp:lastPrinted>
  <dcterms:created xsi:type="dcterms:W3CDTF">2025-05-29T15:12:25Z</dcterms:created>
  <dcterms:modified xsi:type="dcterms:W3CDTF">2025-06-27T07:18:48Z</dcterms:modified>
</cp:coreProperties>
</file>