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2" r:id="rId2"/>
    <p:sldId id="263" r:id="rId3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50" autoAdjust="0"/>
    <p:restoredTop sz="94747"/>
  </p:normalViewPr>
  <p:slideViewPr>
    <p:cSldViewPr snapToGrid="0" snapToObjects="1">
      <p:cViewPr varScale="1">
        <p:scale>
          <a:sx n="49" d="100"/>
          <a:sy n="49" d="100"/>
        </p:scale>
        <p:origin x="24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7503235-84D1-4CB6-AD52-A671CD648CE4}"/>
              </a:ext>
            </a:extLst>
          </p:cNvPr>
          <p:cNvSpPr/>
          <p:nvPr/>
        </p:nvSpPr>
        <p:spPr>
          <a:xfrm rot="5400000">
            <a:off x="547976" y="488449"/>
            <a:ext cx="461665" cy="1291909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PLAN!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E12C435-4473-4069-89D2-F7BE97C07A51}"/>
              </a:ext>
            </a:extLst>
          </p:cNvPr>
          <p:cNvSpPr/>
          <p:nvPr/>
        </p:nvSpPr>
        <p:spPr>
          <a:xfrm>
            <a:off x="1707872" y="897419"/>
            <a:ext cx="10351274" cy="1754326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GB" b="1" i="1" dirty="0"/>
              <a:t>Find Dr Jekyll and Mr Hyde </a:t>
            </a:r>
            <a:r>
              <a:rPr lang="en-GB" i="1" dirty="0"/>
              <a:t>in the 19</a:t>
            </a:r>
            <a:r>
              <a:rPr lang="en-GB" i="1" baseline="30000" dirty="0"/>
              <a:t>th</a:t>
            </a:r>
            <a:r>
              <a:rPr lang="en-GB" i="1" dirty="0"/>
              <a:t> Century Novel section of Paper 1 Literature.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b="1" i="1" dirty="0"/>
              <a:t>Read the question </a:t>
            </a:r>
            <a:r>
              <a:rPr lang="en-GB" i="1" dirty="0"/>
              <a:t>(it’s usually under the extract).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b="1" i="1" dirty="0"/>
              <a:t>Read the extract, highlighting relevant quotations. </a:t>
            </a:r>
            <a:r>
              <a:rPr lang="en-GB" i="1" dirty="0"/>
              <a:t>What do they tell you? What are the key words? How can you bring in what you know about the novel? </a:t>
            </a:r>
            <a:r>
              <a:rPr lang="en-GB" b="1" i="1" dirty="0"/>
              <a:t>Make annotations.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i="1" dirty="0"/>
              <a:t>Now: can you link to elsewhere in the novel? </a:t>
            </a:r>
            <a:r>
              <a:rPr lang="en-GB" b="1" i="1" dirty="0"/>
              <a:t>Note down other relevant moments in the book and (if possible) quotations </a:t>
            </a:r>
            <a:r>
              <a:rPr lang="en-GB" i="1" dirty="0"/>
              <a:t>you have revised and can use. You’ll need these in your essay.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66628DB-2836-477F-B003-A011E37D21A8}"/>
              </a:ext>
            </a:extLst>
          </p:cNvPr>
          <p:cNvSpPr/>
          <p:nvPr/>
        </p:nvSpPr>
        <p:spPr>
          <a:xfrm>
            <a:off x="10326481" y="157576"/>
            <a:ext cx="1732665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  <a:latin typeface="Toonish" pitchFamily="2" charset="0"/>
                <a:ea typeface="Toonish" pitchFamily="2" charset="0"/>
              </a:rPr>
              <a:t>K.O.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6AAC589-D02D-472B-B8D5-A4633344A430}"/>
              </a:ext>
            </a:extLst>
          </p:cNvPr>
          <p:cNvSpPr/>
          <p:nvPr/>
        </p:nvSpPr>
        <p:spPr>
          <a:xfrm>
            <a:off x="132854" y="158740"/>
            <a:ext cx="10109332" cy="58477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>
                    <a:lumMod val="75000"/>
                  </a:schemeClr>
                </a:solidFill>
              </a:rPr>
              <a:t>GCSE English Literature Paper 1 – </a:t>
            </a:r>
            <a:r>
              <a:rPr lang="en-GB" sz="3200" b="1" dirty="0">
                <a:solidFill>
                  <a:srgbClr val="00B050"/>
                </a:solidFill>
              </a:rPr>
              <a:t>Dr Jekyll and Mr Hyde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C341A73-D02D-46EE-A33B-9DD38AFEA6BF}"/>
              </a:ext>
            </a:extLst>
          </p:cNvPr>
          <p:cNvSpPr/>
          <p:nvPr/>
        </p:nvSpPr>
        <p:spPr>
          <a:xfrm>
            <a:off x="472931" y="3672092"/>
            <a:ext cx="11529126" cy="784830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up your ideas using a number of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S.QU.I.D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paragraphs.</a:t>
            </a:r>
          </a:p>
          <a:p>
            <a:pPr algn="just"/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a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statement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answering the question.</a:t>
            </a:r>
          </a:p>
          <a:p>
            <a:pPr algn="jus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 your statement with (preferably) a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quotation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or (if you can’t recall one) a reference to something that happens in the novel.</a:t>
            </a:r>
          </a:p>
          <a:p>
            <a:pPr algn="just"/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Inference chain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this is where the marks are! Tell the examiner what has been implied by your chosen references to the text. Try to say several things and use ~big ideas~ you have revised, from the bottom of this sheet. Vocabulary matters. Detail matters.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implies/ suggests… From this we can infer…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this we can discern…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a deeper level, maybe this symbolises…</a:t>
            </a:r>
          </a:p>
          <a:p>
            <a:pPr algn="just"/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Stevenson’s decisions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their effect.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Stevenson deliberately uses the lexis “…” to make us think that…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author’s intention was to…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Stevenson uses ____ to…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key lexis here is ___ because… </a:t>
            </a:r>
          </a:p>
          <a:p>
            <a:pPr algn="just"/>
            <a:r>
              <a:rPr lang="en-GB" b="1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Stevenson’s phrase ____ in particular suggests…</a:t>
            </a:r>
          </a:p>
          <a:p>
            <a:pPr algn="just"/>
            <a:endParaRPr lang="en-GB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 further</a:t>
            </a:r>
          </a:p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Expand your inferences by </a:t>
            </a:r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thinking about the readership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back in 1885! </a:t>
            </a:r>
          </a:p>
          <a:p>
            <a:pPr algn="just"/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Readers, in the 19</a:t>
            </a:r>
            <a:r>
              <a:rPr lang="en-GB" i="1" baseline="300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Century, may have responded… </a:t>
            </a:r>
          </a:p>
          <a:p>
            <a:pPr algn="just"/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Contextually, this shows the influence of…</a:t>
            </a:r>
          </a:p>
          <a:p>
            <a:pPr algn="just"/>
            <a:endParaRPr lang="en-GB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discourse markers to guide your reader through your step-by-step reasoning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‘Moreover…’, ‘Therefore…’, ‘Consequently…’, ‘Previously…’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92EF0C-D878-4E86-839D-F232F3D0102A}"/>
              </a:ext>
            </a:extLst>
          </p:cNvPr>
          <p:cNvSpPr/>
          <p:nvPr/>
        </p:nvSpPr>
        <p:spPr>
          <a:xfrm rot="5400000">
            <a:off x="674150" y="1751312"/>
            <a:ext cx="461665" cy="133920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AO1: Task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73A8BB-A256-4723-969C-A431836941D1}"/>
              </a:ext>
            </a:extLst>
          </p:cNvPr>
          <p:cNvSpPr/>
          <p:nvPr/>
        </p:nvSpPr>
        <p:spPr>
          <a:xfrm>
            <a:off x="1431851" y="2838753"/>
            <a:ext cx="10627295" cy="646331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Now, write a </a:t>
            </a:r>
            <a:r>
              <a:rPr lang="en-GB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 statement</a:t>
            </a:r>
            <a:r>
              <a:rPr lang="en-GB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(introduction) that summarises your holistic view on how the character or theme is presented in the novel. Try to be conceptual! What big ideas can you explore?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6BA3684-02DE-4DC9-9876-23981D11D583}"/>
              </a:ext>
            </a:extLst>
          </p:cNvPr>
          <p:cNvSpPr/>
          <p:nvPr/>
        </p:nvSpPr>
        <p:spPr>
          <a:xfrm rot="5400000">
            <a:off x="9812503" y="9794847"/>
            <a:ext cx="553998" cy="382511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AO2: Chains of Inference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BE755B-B399-4D3F-8EEB-81522A47C74A}"/>
              </a:ext>
            </a:extLst>
          </p:cNvPr>
          <p:cNvSpPr/>
          <p:nvPr/>
        </p:nvSpPr>
        <p:spPr>
          <a:xfrm>
            <a:off x="235382" y="11707402"/>
            <a:ext cx="7138040" cy="461665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sz="2400" dirty="0">
                <a:latin typeface="Toonish" pitchFamily="2" charset="0"/>
                <a:ea typeface="Toonish" pitchFamily="2" charset="0"/>
                <a:cs typeface="Tahoma" panose="020B0604030504040204" pitchFamily="34" charset="0"/>
              </a:rPr>
              <a:t>DATE OF MY EXAM 2026: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E2A40B-4CFA-4CFC-A32E-4EB73F1836F9}"/>
              </a:ext>
            </a:extLst>
          </p:cNvPr>
          <p:cNvSpPr/>
          <p:nvPr/>
        </p:nvSpPr>
        <p:spPr>
          <a:xfrm>
            <a:off x="235382" y="12489885"/>
            <a:ext cx="11823763" cy="3139321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I use this Knowledge organiser to revise?</a:t>
            </a:r>
          </a:p>
          <a:p>
            <a:pPr algn="just"/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you have filled in the 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quotation grid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check your inferences with your teacher; are they good enough? Put them on 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flashcards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learn, or use the 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look-cover-write-check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method. Someone may 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quiz 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 on what they imply, too! Make </a:t>
            </a:r>
            <a:r>
              <a:rPr lang="en-GB" i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mind-maps linking the quotations to key concepts and contexts in the novel, too.</a:t>
            </a:r>
          </a:p>
          <a:p>
            <a:pPr algn="just"/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are lots of practice questions online, but you can use this guidance to write up an essay on any interesting page from the novel!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is Utterson is presented on the first page and elsewhere in the novel?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 the chapter titled ‘An Incident at the Window’ and taking from ‘The court was a little cool’ to ‘more in silence’ as your extract, analyse how Stevenson presents an atmosphere of </a:t>
            </a:r>
            <a:r>
              <a:rPr lang="en-GB" i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unsease</a:t>
            </a:r>
            <a:r>
              <a:rPr lang="en-GB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linking to other parts of the book.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F7763E1-13BA-441F-88E6-C928DB8D8E47}"/>
              </a:ext>
            </a:extLst>
          </p:cNvPr>
          <p:cNvSpPr/>
          <p:nvPr/>
        </p:nvSpPr>
        <p:spPr>
          <a:xfrm rot="5400000">
            <a:off x="9469603" y="10628186"/>
            <a:ext cx="553998" cy="382511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Revising!</a:t>
            </a:r>
          </a:p>
        </p:txBody>
      </p:sp>
    </p:spTree>
    <p:extLst>
      <p:ext uri="{BB962C8B-B14F-4D97-AF65-F5344CB8AC3E}">
        <p14:creationId xmlns:p14="http://schemas.microsoft.com/office/powerpoint/2010/main" val="411825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0955D8-3ADA-4932-9FFA-8CAC570659CC}"/>
              </a:ext>
            </a:extLst>
          </p:cNvPr>
          <p:cNvSpPr/>
          <p:nvPr/>
        </p:nvSpPr>
        <p:spPr>
          <a:xfrm rot="10800000">
            <a:off x="6595538" y="10053293"/>
            <a:ext cx="507831" cy="2145192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100" b="1" dirty="0">
                <a:solidFill>
                  <a:srgbClr val="FF0000"/>
                </a:solidFill>
              </a:rPr>
              <a:t>AO3: Big Ideas </a:t>
            </a:r>
            <a:endParaRPr lang="en-GB" sz="2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EEB4AF-BC5C-4299-A9C4-9FA2CC70B905}"/>
              </a:ext>
            </a:extLst>
          </p:cNvPr>
          <p:cNvSpPr/>
          <p:nvPr/>
        </p:nvSpPr>
        <p:spPr>
          <a:xfrm>
            <a:off x="209913" y="10053293"/>
            <a:ext cx="6249253" cy="5909310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 – viewed with suspicion and mistrust by Victorian England, but also excitement and interest.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Christian conception of evil and guilt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the novel about a battle between science and religion?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Gothic Genre: the world is full of monsters both human and real!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Jekyll has hubris: excessive pride or self-confidence. This could make him a tragic hero like Macbeth!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Stevenson criticises the superficial duplicity of a Victorian gentleman whose reputation hides his true self. He himself visited iniquitous places like the Old Town of Edinburgh while living in the wealthy New Town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importance of moral judgement and actions: your conscience shouldn’t sleep!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Homosexuality was illegal, so many men led double lives. Remember Enfield’s rule: “The more it looks like Queer Street, the less I ask.” There are of course many ‘concealed pleasures’ Jekyll might have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Darwinism and De-evolution: humans had evolved from lower forms of life which up-ends the Christian view of mankind. It also makes regression to primitive behaviour a fear of Victorian England.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Victorians were ‘respectable’ people. Reputation was considered very important and people were expected to repress some of their more ‘natural’ instincts.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London is used partly for the duplicity of the two entrances to </a:t>
            </a:r>
            <a:r>
              <a:rPr lang="en-GB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Dr.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John Hunter’s home but mainly for the proximity of the wealthier areas of London and places of abjection such as Soho where Hyde lives. Lots of urban terror perfect for a ‘shilling shocker’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Atavism: Victorians believed there were physical clues to criminality: Hyde is small and had a ‘sense of deformity’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5617341-3BFD-4BCA-8F55-248EA81CC6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188089"/>
              </p:ext>
            </p:extLst>
          </p:nvPr>
        </p:nvGraphicFramePr>
        <p:xfrm>
          <a:off x="209912" y="825399"/>
          <a:ext cx="11827383" cy="9003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209">
                  <a:extLst>
                    <a:ext uri="{9D8B030D-6E8A-4147-A177-3AD203B41FA5}">
                      <a16:colId xmlns:a16="http://schemas.microsoft.com/office/drawing/2014/main" val="368546272"/>
                    </a:ext>
                  </a:extLst>
                </a:gridCol>
                <a:gridCol w="2230647">
                  <a:extLst>
                    <a:ext uri="{9D8B030D-6E8A-4147-A177-3AD203B41FA5}">
                      <a16:colId xmlns:a16="http://schemas.microsoft.com/office/drawing/2014/main" val="3528403188"/>
                    </a:ext>
                  </a:extLst>
                </a:gridCol>
                <a:gridCol w="9052527">
                  <a:extLst>
                    <a:ext uri="{9D8B030D-6E8A-4147-A177-3AD203B41FA5}">
                      <a16:colId xmlns:a16="http://schemas.microsoft.com/office/drawing/2014/main" val="3123132849"/>
                    </a:ext>
                  </a:extLst>
                </a:gridCol>
              </a:tblGrid>
              <a:tr h="493038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cap="small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Quotes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cap="small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Inferences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507910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Enfield (Utterson’s cousin who walks with him) spends time in London, which he calls </a:t>
                      </a:r>
                      <a:r>
                        <a:rPr lang="en-GB" sz="1000" b="1" u="sng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‘some place at the end of the world’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569916"/>
                  </a:ext>
                </a:extLst>
              </a:tr>
              <a:tr h="1007875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Jekyll’s pursuit of science is to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‘divide man’s dual nature’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preserve his superficial respectability.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679734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Hyde’s first crime was when he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‘trampled calmly over the child’s body’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330156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Later, Hyde kills Sir Danvers Carew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‘with an apelike fury’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159977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Lanyon accuses Jekyll of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‘unscientific balderdash’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and rejects his friendship.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893543"/>
                  </a:ext>
                </a:extLst>
              </a:tr>
              <a:tr h="1007875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Jekyll tries to resist Hyde, saying he was a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‘devil long been caged [which] came out roaring’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667871"/>
                  </a:ext>
                </a:extLst>
              </a:tr>
              <a:tr h="832287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 the start of the novel, Utterson is described as the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‘last good influence in the lives of down going men’ -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proven true when Lanyon abandons Jekyll to his immorality.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895866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Lanyon sees Jekyll as a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‘God accursed’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man.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765413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This is reflected when Utterson says he sees </a:t>
                      </a:r>
                      <a:r>
                        <a:rPr lang="en-GB" sz="1000" b="1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‘satan’s signature’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 Hyde’s face!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116937"/>
                  </a:ext>
                </a:extLst>
              </a:tr>
              <a:tr h="79014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Once Hyde’s criminality has burst all bounds, ‘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Jekyll became my city of refuge’ –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but the drugs eventually kill him.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6629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028AE79-E485-42DB-B7C2-86E650CC09D0}"/>
              </a:ext>
            </a:extLst>
          </p:cNvPr>
          <p:cNvSpPr/>
          <p:nvPr/>
        </p:nvSpPr>
        <p:spPr>
          <a:xfrm rot="5400000">
            <a:off x="1350233" y="-988262"/>
            <a:ext cx="507831" cy="278847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100" b="1" dirty="0">
                <a:solidFill>
                  <a:srgbClr val="FF0000"/>
                </a:solidFill>
              </a:rPr>
              <a:t>Top Ten Quotations</a:t>
            </a:r>
            <a:endParaRPr lang="en-GB" sz="21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8D92D2-D2DE-4774-B987-56934B3643EF}"/>
              </a:ext>
            </a:extLst>
          </p:cNvPr>
          <p:cNvSpPr/>
          <p:nvPr/>
        </p:nvSpPr>
        <p:spPr>
          <a:xfrm rot="5400000">
            <a:off x="4894018" y="-1586961"/>
            <a:ext cx="507831" cy="3994296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100" b="1" dirty="0">
                <a:solidFill>
                  <a:srgbClr val="FF0000"/>
                </a:solidFill>
              </a:rPr>
              <a:t>Over to you! Make 3 inferences…</a:t>
            </a:r>
            <a:endParaRPr lang="en-GB" sz="2100" dirty="0"/>
          </a:p>
        </p:txBody>
      </p:sp>
      <p:sp>
        <p:nvSpPr>
          <p:cNvPr id="9" name="Arrow: U-Turn 8">
            <a:extLst>
              <a:ext uri="{FF2B5EF4-FFF2-40B4-BE49-F238E27FC236}">
                <a16:creationId xmlns:a16="http://schemas.microsoft.com/office/drawing/2014/main" id="{3DB30269-48CE-4AD0-93E5-C2B009E6D781}"/>
              </a:ext>
            </a:extLst>
          </p:cNvPr>
          <p:cNvSpPr/>
          <p:nvPr/>
        </p:nvSpPr>
        <p:spPr>
          <a:xfrm rot="5400000">
            <a:off x="6390222" y="12188915"/>
            <a:ext cx="829339" cy="467828"/>
          </a:xfrm>
          <a:prstGeom prst="utur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0BA1E7-BC9B-4C2C-A49F-A26F8A748DB5}"/>
              </a:ext>
            </a:extLst>
          </p:cNvPr>
          <p:cNvSpPr/>
          <p:nvPr/>
        </p:nvSpPr>
        <p:spPr>
          <a:xfrm>
            <a:off x="7306073" y="9828949"/>
            <a:ext cx="4714128" cy="6278642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GB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VOCABULARY – TIER 2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De-evolution – gradual regression, opposite of evolution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Anxiety – worry or stress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Aggression – threatening violence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Violence – physical attacks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Unease – feeling of uncertainty/worry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Ominous – bad feelings about the future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Morality – sense of right and wrong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Immorality – no sense of right and wrong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Duality – having two sides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Physiognomy – pseudo science of judging according to face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Perception – ability to see things where others may not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Voyeuristic – enjoying prying into others pains/private lives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Vicariously – experiencing through others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Repression – hiding or bottling-up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Apocalyptic – feeling like the end of the world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Secrecy – hiding things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Shame – embarrassment over activities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Respectability – outward reputation as moral man</a:t>
            </a:r>
          </a:p>
          <a:p>
            <a:pPr algn="just"/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Experimentation – determining something via science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Arrow: U-Turn 10">
            <a:extLst>
              <a:ext uri="{FF2B5EF4-FFF2-40B4-BE49-F238E27FC236}">
                <a16:creationId xmlns:a16="http://schemas.microsoft.com/office/drawing/2014/main" id="{AD9E374A-AE32-42F6-B237-73608820BE67}"/>
              </a:ext>
            </a:extLst>
          </p:cNvPr>
          <p:cNvSpPr/>
          <p:nvPr/>
        </p:nvSpPr>
        <p:spPr>
          <a:xfrm rot="5400000">
            <a:off x="7116728" y="582591"/>
            <a:ext cx="829339" cy="467828"/>
          </a:xfrm>
          <a:prstGeom prst="utur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11D04B-214A-454A-AEAF-876FCBE03148}"/>
              </a:ext>
            </a:extLst>
          </p:cNvPr>
          <p:cNvSpPr/>
          <p:nvPr/>
        </p:nvSpPr>
        <p:spPr>
          <a:xfrm>
            <a:off x="10326481" y="157576"/>
            <a:ext cx="1732665" cy="569387"/>
          </a:xfrm>
          <a:prstGeom prst="rect">
            <a:avLst/>
          </a:prstGeom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  <a:latin typeface="Toonish" pitchFamily="2" charset="0"/>
                <a:ea typeface="Toonish" pitchFamily="2" charset="0"/>
              </a:rPr>
              <a:t>K.O.</a:t>
            </a:r>
          </a:p>
        </p:txBody>
      </p:sp>
    </p:spTree>
    <p:extLst>
      <p:ext uri="{BB962C8B-B14F-4D97-AF65-F5344CB8AC3E}">
        <p14:creationId xmlns:p14="http://schemas.microsoft.com/office/powerpoint/2010/main" val="1545540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</TotalTime>
  <Words>1215</Words>
  <Application>Microsoft Office PowerPoint</Application>
  <PresentationFormat>Custom</PresentationFormat>
  <Paragraphs>106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Toonish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Crystal Spencer</cp:lastModifiedBy>
  <cp:revision>54</cp:revision>
  <cp:lastPrinted>2025-05-12T09:21:55Z</cp:lastPrinted>
  <dcterms:created xsi:type="dcterms:W3CDTF">2023-12-03T07:53:46Z</dcterms:created>
  <dcterms:modified xsi:type="dcterms:W3CDTF">2025-05-12T09:22:51Z</dcterms:modified>
</cp:coreProperties>
</file>