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47" d="100"/>
          <a:sy n="47" d="100"/>
        </p:scale>
        <p:origin x="21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18/07/2025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230397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18/07/2025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3277259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18/07/2025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204799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772A25-B63C-4F9F-9E2D-816D3465B280}" type="datetimeFigureOut">
              <a:rPr lang="en-GB" smtClean="0"/>
              <a:t>18/07/2025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56903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72A25-B63C-4F9F-9E2D-816D3465B280}" type="datetimeFigureOut">
              <a:rPr lang="en-GB" smtClean="0"/>
              <a:t>18/07/2025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281900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772A25-B63C-4F9F-9E2D-816D3465B280}" type="datetimeFigureOut">
              <a:rPr lang="en-GB" smtClean="0"/>
              <a:t>18/07/2025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3882328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772A25-B63C-4F9F-9E2D-816D3465B280}" type="datetimeFigureOut">
              <a:rPr lang="en-GB" smtClean="0"/>
              <a:t>18/07/2025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3503636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772A25-B63C-4F9F-9E2D-816D3465B280}" type="datetimeFigureOut">
              <a:rPr lang="en-GB" smtClean="0"/>
              <a:t>18/07/2025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1680094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772A25-B63C-4F9F-9E2D-816D3465B280}" type="datetimeFigureOut">
              <a:rPr lang="en-GB" smtClean="0"/>
              <a:t>18/07/2025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184946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7772A25-B63C-4F9F-9E2D-816D3465B280}" type="datetimeFigureOut">
              <a:rPr lang="en-GB" smtClean="0"/>
              <a:t>18/07/2025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935991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7772A25-B63C-4F9F-9E2D-816D3465B280}" type="datetimeFigureOut">
              <a:rPr lang="en-GB" smtClean="0"/>
              <a:t>18/07/2025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4C1BF-1E5A-4973-B5F0-69DFEC73F2C9}" type="slidenum">
              <a:rPr lang="en-GB" smtClean="0"/>
              <a:t>‹#›</a:t>
            </a:fld>
            <a:endParaRPr lang="en-GB"/>
          </a:p>
        </p:txBody>
      </p:sp>
    </p:spTree>
    <p:extLst>
      <p:ext uri="{BB962C8B-B14F-4D97-AF65-F5344CB8AC3E}">
        <p14:creationId xmlns:p14="http://schemas.microsoft.com/office/powerpoint/2010/main" val="1896757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7772A25-B63C-4F9F-9E2D-816D3465B280}" type="datetimeFigureOut">
              <a:rPr lang="en-GB" smtClean="0"/>
              <a:t>18/07/2025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8A4C1BF-1E5A-4973-B5F0-69DFEC73F2C9}" type="slidenum">
              <a:rPr lang="en-GB" smtClean="0"/>
              <a:t>‹#›</a:t>
            </a:fld>
            <a:endParaRPr lang="en-GB"/>
          </a:p>
        </p:txBody>
      </p:sp>
    </p:spTree>
    <p:extLst>
      <p:ext uri="{BB962C8B-B14F-4D97-AF65-F5344CB8AC3E}">
        <p14:creationId xmlns:p14="http://schemas.microsoft.com/office/powerpoint/2010/main" val="39279312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134FA1D-035D-4604-9C61-ED113D4DB9A3}"/>
              </a:ext>
            </a:extLst>
          </p:cNvPr>
          <p:cNvSpPr/>
          <p:nvPr/>
        </p:nvSpPr>
        <p:spPr>
          <a:xfrm>
            <a:off x="130629" y="5041994"/>
            <a:ext cx="6539575" cy="4832092"/>
          </a:xfrm>
          <a:prstGeom prst="rect">
            <a:avLst/>
          </a:prstGeom>
          <a:ln w="34925">
            <a:solidFill>
              <a:sysClr val="windowText" lastClr="000000"/>
            </a:solidFill>
          </a:ln>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Write up your ideas using a number of S.QU.I.D paragraphs.</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Make a statement answering the question.</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Support your statement with (preferably) a quotation or (if you can’t recall one) a reference to something that happens in the novel.</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Inference chain: this is where the marks are! Tell the examiner what has been implied by your chosen references to the text. Try to say several things and use ~big ideas~ you have revised, from the bottom of this sheet. Vocabulary matters. Detail matters.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This implies/ suggests… From this we can infer…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From this we can discern…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On a deeper level, maybe this symbolises…</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Discuss Dickens’ decisions and their effect.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Dickens deliberately uses the lexis “…” to make us think that…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The author’s intention was to…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Dickens uses ____ to…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The key lexis here is ___ because…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Dickens’ phrase ____ in particular suggests…</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Go further</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Expand your inferences by thinking about the readership, back in 1885!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Readers, in the 19th Century, may have responded…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Contextually, this shows the influence of…</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Candara Light" panose="020E0502030303020204" pitchFamily="34" charset="0"/>
                <a:ea typeface="Tahoma" panose="020B0604030504040204" pitchFamily="34" charset="0"/>
                <a:cs typeface="Tahoma" panose="020B0604030504040204" pitchFamily="34" charset="0"/>
              </a:rPr>
              <a:t>Use discourse markers to guide your reader through your step-by-step reasoning. ‘Moreover…’, ‘Therefore…’, ‘Consequently…’, ‘Previously…’</a:t>
            </a:r>
          </a:p>
        </p:txBody>
      </p:sp>
      <p:sp>
        <p:nvSpPr>
          <p:cNvPr id="4" name="Rectangle 3">
            <a:extLst>
              <a:ext uri="{FF2B5EF4-FFF2-40B4-BE49-F238E27FC236}">
                <a16:creationId xmlns:a16="http://schemas.microsoft.com/office/drawing/2014/main" id="{B7713A43-6233-406F-A833-F222BC0954BF}"/>
              </a:ext>
            </a:extLst>
          </p:cNvPr>
          <p:cNvSpPr/>
          <p:nvPr/>
        </p:nvSpPr>
        <p:spPr>
          <a:xfrm>
            <a:off x="223053" y="787070"/>
            <a:ext cx="5890364" cy="1615827"/>
          </a:xfrm>
          <a:prstGeom prst="rect">
            <a:avLst/>
          </a:prstGeom>
          <a:ln w="34925">
            <a:solidFill>
              <a:schemeClr val="tx1"/>
            </a:solidFill>
          </a:ln>
        </p:spPr>
        <p:txBody>
          <a:bodyPr wrap="square">
            <a:spAutoFit/>
          </a:bodyPr>
          <a:lstStyle/>
          <a:p>
            <a:pPr marL="144670" indent="-144670" algn="just">
              <a:buFont typeface="Arial" panose="020B0604020202020204" pitchFamily="34" charset="0"/>
              <a:buChar char="•"/>
            </a:pPr>
            <a:r>
              <a:rPr lang="en-GB" sz="1100" dirty="0">
                <a:latin typeface="Candara Light" panose="020E0502030303020204" pitchFamily="34" charset="0"/>
              </a:rPr>
              <a:t>Find A Christmas Carol in the 19th Century Novel section of Paper 1 Literature.</a:t>
            </a:r>
          </a:p>
          <a:p>
            <a:pPr marL="144670" indent="-144670" algn="just">
              <a:buFont typeface="Arial" panose="020B0604020202020204" pitchFamily="34" charset="0"/>
              <a:buChar char="•"/>
            </a:pPr>
            <a:r>
              <a:rPr lang="en-GB" sz="1100" dirty="0">
                <a:latin typeface="Candara Light" panose="020E0502030303020204" pitchFamily="34" charset="0"/>
              </a:rPr>
              <a:t>Read the question (it’s usually under the extract).</a:t>
            </a:r>
          </a:p>
          <a:p>
            <a:pPr marL="144670" indent="-144670" algn="just">
              <a:buFont typeface="Arial" panose="020B0604020202020204" pitchFamily="34" charset="0"/>
              <a:buChar char="•"/>
            </a:pPr>
            <a:r>
              <a:rPr lang="en-GB" sz="1100" dirty="0">
                <a:latin typeface="Candara Light" panose="020E0502030303020204" pitchFamily="34" charset="0"/>
              </a:rPr>
              <a:t>Read the extract, highlighting relevant quotations. What do they tell you? What are the key words? How can you bring in what you know about the novel? Make annotations.</a:t>
            </a:r>
          </a:p>
          <a:p>
            <a:pPr marL="144670" indent="-144670" algn="just">
              <a:buFont typeface="Arial" panose="020B0604020202020204" pitchFamily="34" charset="0"/>
              <a:buChar char="•"/>
            </a:pPr>
            <a:r>
              <a:rPr lang="en-GB" sz="1100" dirty="0">
                <a:latin typeface="Candara Light" panose="020E0502030303020204" pitchFamily="34" charset="0"/>
              </a:rPr>
              <a:t>Now: can you link to elsewhere in the novel? Note down other relevant moments in the book and (if possible) quotations you have revised and can use. You’ll need these in your essay.</a:t>
            </a:r>
          </a:p>
          <a:p>
            <a:pPr marL="144670" indent="-144670" algn="just">
              <a:buFont typeface="Arial" panose="020B0604020202020204" pitchFamily="34" charset="0"/>
              <a:buChar char="•"/>
            </a:pPr>
            <a:r>
              <a:rPr lang="en-GB" sz="1100" dirty="0">
                <a:latin typeface="Candara Light" panose="020E0502030303020204" pitchFamily="34" charset="0"/>
              </a:rPr>
              <a:t>Now, write a thesis statement (introduction) that summarises your holistic view on how the character or theme is presented in the novel. Try to be conceptual! What big ideas can you explore? </a:t>
            </a:r>
          </a:p>
        </p:txBody>
      </p:sp>
      <p:sp>
        <p:nvSpPr>
          <p:cNvPr id="5" name="Rectangle 4">
            <a:extLst>
              <a:ext uri="{FF2B5EF4-FFF2-40B4-BE49-F238E27FC236}">
                <a16:creationId xmlns:a16="http://schemas.microsoft.com/office/drawing/2014/main" id="{01E18EC8-2068-458D-A94B-44D4B351DEA2}"/>
              </a:ext>
            </a:extLst>
          </p:cNvPr>
          <p:cNvSpPr/>
          <p:nvPr/>
        </p:nvSpPr>
        <p:spPr>
          <a:xfrm>
            <a:off x="6193150" y="869133"/>
            <a:ext cx="477054" cy="1372549"/>
          </a:xfrm>
          <a:prstGeom prst="rect">
            <a:avLst/>
          </a:prstGeom>
          <a:ln w="34925">
            <a:solidFill>
              <a:schemeClr val="tx1"/>
            </a:solidFill>
          </a:ln>
        </p:spPr>
        <p:txBody>
          <a:bodyPr vert="vert270" wrap="square" anchor="ctr">
            <a:spAutoFit/>
          </a:bodyPr>
          <a:lstStyle/>
          <a:p>
            <a:pPr algn="ctr"/>
            <a:r>
              <a:rPr lang="en-GB" sz="1900" b="1" dirty="0">
                <a:solidFill>
                  <a:srgbClr val="FF0000"/>
                </a:solidFill>
              </a:rPr>
              <a:t>AO1: Task</a:t>
            </a:r>
          </a:p>
        </p:txBody>
      </p:sp>
      <p:sp>
        <p:nvSpPr>
          <p:cNvPr id="6" name="Rectangle 5">
            <a:extLst>
              <a:ext uri="{FF2B5EF4-FFF2-40B4-BE49-F238E27FC236}">
                <a16:creationId xmlns:a16="http://schemas.microsoft.com/office/drawing/2014/main" id="{E31E86BB-806D-4B67-A4BF-086756FA5A5C}"/>
              </a:ext>
            </a:extLst>
          </p:cNvPr>
          <p:cNvSpPr/>
          <p:nvPr/>
        </p:nvSpPr>
        <p:spPr>
          <a:xfrm>
            <a:off x="5775092" y="200454"/>
            <a:ext cx="859854" cy="400110"/>
          </a:xfrm>
          <a:prstGeom prst="rect">
            <a:avLst/>
          </a:prstGeom>
          <a:ln w="34925">
            <a:solidFill>
              <a:schemeClr val="tx1"/>
            </a:solidFill>
          </a:ln>
        </p:spPr>
        <p:txBody>
          <a:bodyPr wrap="square">
            <a:spAutoFit/>
          </a:bodyPr>
          <a:lstStyle/>
          <a:p>
            <a:pPr algn="ctr"/>
            <a:r>
              <a:rPr lang="en-GB" sz="2000" b="1" dirty="0">
                <a:solidFill>
                  <a:srgbClr val="FF0000"/>
                </a:solidFill>
              </a:rPr>
              <a:t>KO</a:t>
            </a:r>
          </a:p>
        </p:txBody>
      </p:sp>
      <p:sp>
        <p:nvSpPr>
          <p:cNvPr id="7" name="Rectangle 6">
            <a:extLst>
              <a:ext uri="{FF2B5EF4-FFF2-40B4-BE49-F238E27FC236}">
                <a16:creationId xmlns:a16="http://schemas.microsoft.com/office/drawing/2014/main" id="{69DB4952-9193-479F-8433-F43FF23FB76C}"/>
              </a:ext>
            </a:extLst>
          </p:cNvPr>
          <p:cNvSpPr/>
          <p:nvPr/>
        </p:nvSpPr>
        <p:spPr>
          <a:xfrm>
            <a:off x="223053" y="200454"/>
            <a:ext cx="5407037" cy="384721"/>
          </a:xfrm>
          <a:prstGeom prst="rect">
            <a:avLst/>
          </a:prstGeom>
          <a:ln w="34925">
            <a:solidFill>
              <a:schemeClr val="tx1"/>
            </a:solidFill>
          </a:ln>
        </p:spPr>
        <p:txBody>
          <a:bodyPr wrap="square">
            <a:spAutoFit/>
          </a:bodyPr>
          <a:lstStyle/>
          <a:p>
            <a:pPr algn="ctr"/>
            <a:r>
              <a:rPr lang="en-GB" sz="1900" b="1" dirty="0">
                <a:solidFill>
                  <a:schemeClr val="bg1">
                    <a:lumMod val="75000"/>
                  </a:schemeClr>
                </a:solidFill>
              </a:rPr>
              <a:t>GCSE English Literature Paper 1 – A Christmas Carol</a:t>
            </a:r>
            <a:endParaRPr lang="en-GB" sz="1900" b="1" dirty="0">
              <a:solidFill>
                <a:srgbClr val="00B050"/>
              </a:solidFill>
            </a:endParaRPr>
          </a:p>
        </p:txBody>
      </p:sp>
      <p:sp>
        <p:nvSpPr>
          <p:cNvPr id="8" name="Rectangle 7">
            <a:extLst>
              <a:ext uri="{FF2B5EF4-FFF2-40B4-BE49-F238E27FC236}">
                <a16:creationId xmlns:a16="http://schemas.microsoft.com/office/drawing/2014/main" id="{9BF5EC53-698C-4FED-91C1-07D772FBE736}"/>
              </a:ext>
            </a:extLst>
          </p:cNvPr>
          <p:cNvSpPr/>
          <p:nvPr/>
        </p:nvSpPr>
        <p:spPr>
          <a:xfrm rot="5400000">
            <a:off x="5245369" y="7262874"/>
            <a:ext cx="769441" cy="1712682"/>
          </a:xfrm>
          <a:prstGeom prst="rect">
            <a:avLst/>
          </a:prstGeom>
          <a:ln w="34925">
            <a:solidFill>
              <a:schemeClr val="tx1"/>
            </a:solidFill>
          </a:ln>
        </p:spPr>
        <p:txBody>
          <a:bodyPr vert="vert270" wrap="square" anchor="ctr">
            <a:spAutoFit/>
          </a:bodyPr>
          <a:lstStyle/>
          <a:p>
            <a:pPr algn="ctr"/>
            <a:r>
              <a:rPr lang="en-GB" sz="1900" b="1" dirty="0">
                <a:solidFill>
                  <a:srgbClr val="FF0000"/>
                </a:solidFill>
              </a:rPr>
              <a:t>AO2: Chains of Inference</a:t>
            </a:r>
          </a:p>
        </p:txBody>
      </p:sp>
      <p:sp>
        <p:nvSpPr>
          <p:cNvPr id="9" name="Rectangle 8">
            <a:extLst>
              <a:ext uri="{FF2B5EF4-FFF2-40B4-BE49-F238E27FC236}">
                <a16:creationId xmlns:a16="http://schemas.microsoft.com/office/drawing/2014/main" id="{DAE943CF-0D4A-472F-B81C-812A5A70CA47}"/>
              </a:ext>
            </a:extLst>
          </p:cNvPr>
          <p:cNvSpPr/>
          <p:nvPr/>
        </p:nvSpPr>
        <p:spPr>
          <a:xfrm>
            <a:off x="427803" y="2627304"/>
            <a:ext cx="477054" cy="2134302"/>
          </a:xfrm>
          <a:prstGeom prst="rect">
            <a:avLst/>
          </a:prstGeom>
          <a:ln w="34925">
            <a:solidFill>
              <a:schemeClr val="tx1"/>
            </a:solidFill>
          </a:ln>
        </p:spPr>
        <p:txBody>
          <a:bodyPr vert="vert270" wrap="square" anchor="ctr">
            <a:spAutoFit/>
          </a:bodyPr>
          <a:lstStyle/>
          <a:p>
            <a:pPr algn="ctr"/>
            <a:r>
              <a:rPr lang="en-GB" sz="1900" b="1" dirty="0">
                <a:solidFill>
                  <a:srgbClr val="FF0000"/>
                </a:solidFill>
              </a:rPr>
              <a:t>AO1: things to think</a:t>
            </a:r>
          </a:p>
        </p:txBody>
      </p:sp>
      <p:sp>
        <p:nvSpPr>
          <p:cNvPr id="10" name="Rectangle 9">
            <a:extLst>
              <a:ext uri="{FF2B5EF4-FFF2-40B4-BE49-F238E27FC236}">
                <a16:creationId xmlns:a16="http://schemas.microsoft.com/office/drawing/2014/main" id="{3FF294F1-A248-4977-8EF8-05283884D583}"/>
              </a:ext>
            </a:extLst>
          </p:cNvPr>
          <p:cNvSpPr/>
          <p:nvPr/>
        </p:nvSpPr>
        <p:spPr>
          <a:xfrm>
            <a:off x="1019363" y="2447960"/>
            <a:ext cx="5650841" cy="2308324"/>
          </a:xfrm>
          <a:prstGeom prst="rect">
            <a:avLst/>
          </a:prstGeom>
          <a:ln w="34925">
            <a:solidFill>
              <a:sysClr val="windowText" lastClr="000000"/>
            </a:solidFill>
          </a:ln>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rgbClr val="FF0000"/>
                </a:solidFill>
                <a:effectLst/>
                <a:uLnTx/>
                <a:uFillTx/>
                <a:latin typeface="Candara Light" panose="020E0502030303020204" pitchFamily="34" charset="0"/>
              </a:rPr>
              <a:t>Step in the shoes </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of the author. WHY has Dickens explored the theme or character this way? Step in the shoes of the reader in 1843, when the novella was </a:t>
            </a:r>
            <a:r>
              <a:rPr lang="en-GB" sz="1200" kern="0" dirty="0">
                <a:solidFill>
                  <a:prstClr val="black"/>
                </a:solidFill>
                <a:latin typeface="Candara Light" panose="020E0502030303020204" pitchFamily="34" charset="0"/>
              </a:rPr>
              <a:t>first published</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 how would they respond? Would readers respond differently today? Why?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rgbClr val="FF0000"/>
                </a:solidFill>
                <a:effectLst/>
                <a:uLnTx/>
                <a:uFillTx/>
                <a:latin typeface="Candara Light" panose="020E0502030303020204" pitchFamily="34" charset="0"/>
              </a:rPr>
              <a:t>Walk through </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the novella thoughtfully, showing awareness of structure. What is </a:t>
            </a:r>
            <a:r>
              <a:rPr kumimoji="0" lang="en-GB" sz="1200" b="1" i="0" u="none" strike="noStrike" kern="0" cap="none" spc="0" normalizeH="0" baseline="0" noProof="0" dirty="0">
                <a:ln>
                  <a:noFill/>
                </a:ln>
                <a:solidFill>
                  <a:srgbClr val="FF0000"/>
                </a:solidFill>
                <a:effectLst/>
                <a:uLnTx/>
                <a:uFillTx/>
                <a:latin typeface="Candara Light" panose="020E0502030303020204" pitchFamily="34" charset="0"/>
              </a:rPr>
              <a:t>the most significant moment </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in the </a:t>
            </a:r>
            <a:r>
              <a:rPr lang="en-GB" sz="1200" kern="0" dirty="0">
                <a:solidFill>
                  <a:prstClr val="black"/>
                </a:solidFill>
                <a:latin typeface="Candara Light" panose="020E0502030303020204" pitchFamily="34" charset="0"/>
              </a:rPr>
              <a:t>novella</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 in relation to the question focus? The key to understanding the novella? Analyse it closely, showing your understanding. </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Then </a:t>
            </a:r>
            <a:r>
              <a:rPr kumimoji="0" lang="en-GB" sz="1200" b="1" i="0" u="none" strike="noStrike" kern="0" cap="none" spc="0" normalizeH="0" baseline="0" noProof="0" dirty="0">
                <a:ln>
                  <a:noFill/>
                </a:ln>
                <a:solidFill>
                  <a:srgbClr val="FF0000"/>
                </a:solidFill>
                <a:effectLst/>
                <a:uLnTx/>
                <a:uFillTx/>
                <a:latin typeface="Candara Light" panose="020E0502030303020204" pitchFamily="34" charset="0"/>
              </a:rPr>
              <a:t>stand back</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 how do things build up to this moment? How do events in the </a:t>
            </a:r>
            <a:r>
              <a:rPr lang="en-GB" sz="1200" kern="0" dirty="0">
                <a:solidFill>
                  <a:prstClr val="black"/>
                </a:solidFill>
                <a:latin typeface="Candara Light" panose="020E0502030303020204" pitchFamily="34" charset="0"/>
              </a:rPr>
              <a:t>novella</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 follow-on from this to a climax or a denouement? Make connections across the text to generate a </a:t>
            </a:r>
            <a:r>
              <a:rPr kumimoji="0" lang="en-GB" sz="1200" b="1" i="0" u="none" strike="noStrike" kern="0" cap="none" spc="0" normalizeH="0" baseline="0" noProof="0" dirty="0">
                <a:ln>
                  <a:noFill/>
                </a:ln>
                <a:solidFill>
                  <a:srgbClr val="FF0000"/>
                </a:solidFill>
                <a:effectLst/>
                <a:uLnTx/>
                <a:uFillTx/>
                <a:latin typeface="Candara Light" panose="020E0502030303020204" pitchFamily="34" charset="0"/>
              </a:rPr>
              <a:t>developed </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and thoughtful response: ‘This is essentially a </a:t>
            </a:r>
            <a:r>
              <a:rPr lang="en-GB" sz="1200" kern="0" dirty="0">
                <a:solidFill>
                  <a:prstClr val="black"/>
                </a:solidFill>
                <a:latin typeface="Candara Light" panose="020E0502030303020204" pitchFamily="34" charset="0"/>
              </a:rPr>
              <a:t>novella</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 about…’ The text’s universality: ‘this is a </a:t>
            </a:r>
            <a:r>
              <a:rPr lang="en-GB" sz="1200" kern="0" dirty="0">
                <a:solidFill>
                  <a:prstClr val="black"/>
                </a:solidFill>
                <a:latin typeface="Candara Light" panose="020E0502030303020204" pitchFamily="34" charset="0"/>
              </a:rPr>
              <a:t>novella</a:t>
            </a:r>
            <a:r>
              <a:rPr kumimoji="0" lang="en-GB" sz="1200" b="0" i="0" u="none" strike="noStrike" kern="0" cap="none" spc="0" normalizeH="0" baseline="0" noProof="0" dirty="0">
                <a:ln>
                  <a:noFill/>
                </a:ln>
                <a:solidFill>
                  <a:prstClr val="black"/>
                </a:solidFill>
                <a:effectLst/>
                <a:uLnTx/>
                <a:uFillTx/>
                <a:latin typeface="Candara Light" panose="020E0502030303020204" pitchFamily="34" charset="0"/>
              </a:rPr>
              <a:t> about what it means to be human’ / ‘how we should order society’ / ‘how we can live together without selfishness’ / ‘a warning about the dangers of…’ / ‘the fundamental evil of moral greed’</a:t>
            </a:r>
          </a:p>
        </p:txBody>
      </p:sp>
    </p:spTree>
    <p:extLst>
      <p:ext uri="{BB962C8B-B14F-4D97-AF65-F5344CB8AC3E}">
        <p14:creationId xmlns:p14="http://schemas.microsoft.com/office/powerpoint/2010/main" val="1947039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9227FB-363C-49D4-AD35-D45722E3E912}"/>
              </a:ext>
            </a:extLst>
          </p:cNvPr>
          <p:cNvSpPr/>
          <p:nvPr/>
        </p:nvSpPr>
        <p:spPr>
          <a:xfrm>
            <a:off x="369523" y="244567"/>
            <a:ext cx="1935370" cy="384721"/>
          </a:xfrm>
          <a:prstGeom prst="rect">
            <a:avLst/>
          </a:prstGeom>
          <a:ln w="34925">
            <a:solidFill>
              <a:schemeClr val="tx1"/>
            </a:solidFill>
          </a:ln>
        </p:spPr>
        <p:txBody>
          <a:bodyPr wrap="square">
            <a:spAutoFit/>
          </a:bodyPr>
          <a:lstStyle/>
          <a:p>
            <a:pPr algn="ctr"/>
            <a:r>
              <a:rPr lang="en-GB" sz="1900" b="1" dirty="0">
                <a:solidFill>
                  <a:srgbClr val="FF0000"/>
                </a:solidFill>
              </a:rPr>
              <a:t>Vocabulary</a:t>
            </a:r>
          </a:p>
        </p:txBody>
      </p:sp>
      <p:sp>
        <p:nvSpPr>
          <p:cNvPr id="6" name="Rectangle 5">
            <a:extLst>
              <a:ext uri="{FF2B5EF4-FFF2-40B4-BE49-F238E27FC236}">
                <a16:creationId xmlns:a16="http://schemas.microsoft.com/office/drawing/2014/main" id="{7A464032-116B-4174-AC90-2B1DEB18A5C3}"/>
              </a:ext>
            </a:extLst>
          </p:cNvPr>
          <p:cNvSpPr/>
          <p:nvPr/>
        </p:nvSpPr>
        <p:spPr>
          <a:xfrm>
            <a:off x="379011" y="760530"/>
            <a:ext cx="1906989" cy="6469143"/>
          </a:xfrm>
          <a:prstGeom prst="rect">
            <a:avLst/>
          </a:prstGeom>
          <a:ln w="34925">
            <a:solidFill>
              <a:schemeClr val="tx1"/>
            </a:solidFill>
          </a:ln>
        </p:spPr>
        <p:txBody>
          <a:bodyPr wrap="square">
            <a:spAutoFit/>
          </a:bodyPr>
          <a:lstStyle/>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Arrogance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Allegory</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Anti-Christian values</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Atonement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Callous</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Capitalist</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Challenging</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Class system</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Collective responsibility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Confidence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Conforming to</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Contrast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Corruption</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Criticism</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Dehumanisation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Didactic</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Disregard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Victorian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Egotism</a:t>
            </a:r>
          </a:p>
        </p:txBody>
      </p:sp>
      <p:sp>
        <p:nvSpPr>
          <p:cNvPr id="7" name="Rectangle 6">
            <a:extLst>
              <a:ext uri="{FF2B5EF4-FFF2-40B4-BE49-F238E27FC236}">
                <a16:creationId xmlns:a16="http://schemas.microsoft.com/office/drawing/2014/main" id="{09ADA2FC-50B7-4AB4-9ED4-3B4676A67ACF}"/>
              </a:ext>
            </a:extLst>
          </p:cNvPr>
          <p:cNvSpPr/>
          <p:nvPr/>
        </p:nvSpPr>
        <p:spPr>
          <a:xfrm>
            <a:off x="2502245" y="244567"/>
            <a:ext cx="1860018" cy="6469143"/>
          </a:xfrm>
          <a:prstGeom prst="rect">
            <a:avLst/>
          </a:prstGeom>
          <a:ln w="34925">
            <a:solidFill>
              <a:schemeClr val="tx1"/>
            </a:solidFill>
          </a:ln>
        </p:spPr>
        <p:txBody>
          <a:bodyPr wrap="square">
            <a:spAutoFit/>
          </a:bodyPr>
          <a:lstStyle/>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Enlightenment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Establishing  </a:t>
            </a:r>
          </a:p>
          <a:p>
            <a:pPr marL="171450" indent="-171450">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Exploitation</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Exposes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Foil</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Foreboding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Foreshadowing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Individualism</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Innocence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Intention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Macrocosm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Malthusian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Materialism</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Microcosm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Morality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Motif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Mouthpiece</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Plight of the poor</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Political Diatribe </a:t>
            </a:r>
            <a:endParaRPr lang="en-GB" sz="1050" dirty="0">
              <a:latin typeface="Tahoma" panose="020B0604030504040204" pitchFamily="34" charset="0"/>
              <a:ea typeface="Tahoma" panose="020B0604030504040204" pitchFamily="34" charset="0"/>
              <a:cs typeface="Tahoma" panose="020B0604030504040204" pitchFamily="34" charset="0"/>
            </a:endParaRPr>
          </a:p>
        </p:txBody>
      </p:sp>
      <p:sp>
        <p:nvSpPr>
          <p:cNvPr id="8" name="Rectangle 7">
            <a:extLst>
              <a:ext uri="{FF2B5EF4-FFF2-40B4-BE49-F238E27FC236}">
                <a16:creationId xmlns:a16="http://schemas.microsoft.com/office/drawing/2014/main" id="{67FD6DC7-F2C0-430B-B80E-CA19839476DC}"/>
              </a:ext>
            </a:extLst>
          </p:cNvPr>
          <p:cNvSpPr/>
          <p:nvPr/>
        </p:nvSpPr>
        <p:spPr>
          <a:xfrm>
            <a:off x="4559615" y="229198"/>
            <a:ext cx="2034676" cy="4776372"/>
          </a:xfrm>
          <a:prstGeom prst="rect">
            <a:avLst/>
          </a:prstGeom>
          <a:ln w="34925">
            <a:solidFill>
              <a:schemeClr val="tx1"/>
            </a:solidFill>
          </a:ln>
        </p:spPr>
        <p:txBody>
          <a:bodyPr wrap="square">
            <a:spAutoFit/>
          </a:bodyPr>
          <a:lstStyle/>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Privilege</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Proletariat</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Redemption</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Responsibility</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Sacrifice</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Seven deadly sins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Symbolised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Sympathy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Tension</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Transformative</a:t>
            </a:r>
          </a:p>
          <a:p>
            <a:pPr marL="171450" indent="-171450" algn="just">
              <a:lnSpc>
                <a:spcPct val="200000"/>
              </a:lnSpc>
              <a:buFont typeface="Wingdings" panose="05000000000000000000" pitchFamily="2" charset="2"/>
              <a:buChar char="q"/>
            </a:pPr>
            <a:r>
              <a:rPr lang="en-GB" sz="1100" dirty="0" err="1">
                <a:latin typeface="Tahoma" panose="020B0604030504040204" pitchFamily="34" charset="0"/>
                <a:ea typeface="Tahoma" panose="020B0604030504040204" pitchFamily="34" charset="0"/>
                <a:cs typeface="Tahoma" panose="020B0604030504040204" pitchFamily="34" charset="0"/>
              </a:rPr>
              <a:t>Unitarism</a:t>
            </a:r>
            <a:r>
              <a:rPr lang="en-GB" sz="1100" dirty="0">
                <a:latin typeface="Tahoma" panose="020B0604030504040204" pitchFamily="34" charset="0"/>
                <a:ea typeface="Tahoma" panose="020B0604030504040204" pitchFamily="34" charset="0"/>
                <a:cs typeface="Tahoma" panose="020B0604030504040204" pitchFamily="34" charset="0"/>
              </a:rPr>
              <a:t>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Victim </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Vulgarity</a:t>
            </a:r>
          </a:p>
          <a:p>
            <a:pPr marL="171450" indent="-171450" algn="just">
              <a:lnSpc>
                <a:spcPct val="200000"/>
              </a:lnSpc>
              <a:buFont typeface="Wingdings" panose="05000000000000000000" pitchFamily="2" charset="2"/>
              <a:buChar char="q"/>
            </a:pPr>
            <a:r>
              <a:rPr lang="en-GB" sz="1100" dirty="0">
                <a:latin typeface="Tahoma" panose="020B0604030504040204" pitchFamily="34" charset="0"/>
                <a:ea typeface="Tahoma" panose="020B0604030504040204" pitchFamily="34" charset="0"/>
                <a:cs typeface="Tahoma" panose="020B0604030504040204" pitchFamily="34" charset="0"/>
              </a:rPr>
              <a:t>Vulnerability  </a:t>
            </a:r>
          </a:p>
        </p:txBody>
      </p:sp>
      <p:sp>
        <p:nvSpPr>
          <p:cNvPr id="4" name="Rectangle 3">
            <a:extLst>
              <a:ext uri="{FF2B5EF4-FFF2-40B4-BE49-F238E27FC236}">
                <a16:creationId xmlns:a16="http://schemas.microsoft.com/office/drawing/2014/main" id="{E85B47A3-45A7-4B2E-8953-CB1C250041C8}"/>
              </a:ext>
            </a:extLst>
          </p:cNvPr>
          <p:cNvSpPr/>
          <p:nvPr/>
        </p:nvSpPr>
        <p:spPr>
          <a:xfrm rot="5400000">
            <a:off x="5146066" y="8336270"/>
            <a:ext cx="861774" cy="2034675"/>
          </a:xfrm>
          <a:prstGeom prst="rect">
            <a:avLst/>
          </a:prstGeom>
          <a:ln w="34925">
            <a:solidFill>
              <a:schemeClr val="tx1"/>
            </a:solidFill>
          </a:ln>
        </p:spPr>
        <p:txBody>
          <a:bodyPr vert="vert270" wrap="square" anchor="ctr">
            <a:spAutoFit/>
          </a:bodyPr>
          <a:lstStyle/>
          <a:p>
            <a:pPr algn="ctr"/>
            <a:r>
              <a:rPr lang="en-GB" sz="1100" b="1" dirty="0">
                <a:solidFill>
                  <a:srgbClr val="FF0000"/>
                </a:solidFill>
              </a:rPr>
              <a:t>Do you know what these words mean?</a:t>
            </a:r>
          </a:p>
          <a:p>
            <a:pPr algn="ctr"/>
            <a:r>
              <a:rPr lang="en-GB" sz="1100" b="1" dirty="0">
                <a:solidFill>
                  <a:srgbClr val="FF0000"/>
                </a:solidFill>
              </a:rPr>
              <a:t>How can you apply them to A Christmas Carol?</a:t>
            </a:r>
          </a:p>
        </p:txBody>
      </p:sp>
    </p:spTree>
    <p:extLst>
      <p:ext uri="{BB962C8B-B14F-4D97-AF65-F5344CB8AC3E}">
        <p14:creationId xmlns:p14="http://schemas.microsoft.com/office/powerpoint/2010/main" val="257874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35DA0EC-A237-471B-ACEC-B7A38A385DA6}"/>
              </a:ext>
            </a:extLst>
          </p:cNvPr>
          <p:cNvGraphicFramePr>
            <a:graphicFrameLocks noGrp="1"/>
          </p:cNvGraphicFramePr>
          <p:nvPr>
            <p:extLst>
              <p:ext uri="{D42A27DB-BD31-4B8C-83A1-F6EECF244321}">
                <p14:modId xmlns:p14="http://schemas.microsoft.com/office/powerpoint/2010/main" val="2455440480"/>
              </p:ext>
            </p:extLst>
          </p:nvPr>
        </p:nvGraphicFramePr>
        <p:xfrm>
          <a:off x="179294" y="131739"/>
          <a:ext cx="6495824" cy="9564711"/>
        </p:xfrm>
        <a:graphic>
          <a:graphicData uri="http://schemas.openxmlformats.org/drawingml/2006/table">
            <a:tbl>
              <a:tblPr firstRow="1" bandRow="1">
                <a:tableStyleId>{5940675A-B579-460E-94D1-54222C63F5DA}</a:tableStyleId>
              </a:tblPr>
              <a:tblGrid>
                <a:gridCol w="1623956">
                  <a:extLst>
                    <a:ext uri="{9D8B030D-6E8A-4147-A177-3AD203B41FA5}">
                      <a16:colId xmlns:a16="http://schemas.microsoft.com/office/drawing/2014/main" val="1242413171"/>
                    </a:ext>
                  </a:extLst>
                </a:gridCol>
                <a:gridCol w="1623956">
                  <a:extLst>
                    <a:ext uri="{9D8B030D-6E8A-4147-A177-3AD203B41FA5}">
                      <a16:colId xmlns:a16="http://schemas.microsoft.com/office/drawing/2014/main" val="541131872"/>
                    </a:ext>
                  </a:extLst>
                </a:gridCol>
                <a:gridCol w="1623956">
                  <a:extLst>
                    <a:ext uri="{9D8B030D-6E8A-4147-A177-3AD203B41FA5}">
                      <a16:colId xmlns:a16="http://schemas.microsoft.com/office/drawing/2014/main" val="3223206636"/>
                    </a:ext>
                  </a:extLst>
                </a:gridCol>
                <a:gridCol w="1623956">
                  <a:extLst>
                    <a:ext uri="{9D8B030D-6E8A-4147-A177-3AD203B41FA5}">
                      <a16:colId xmlns:a16="http://schemas.microsoft.com/office/drawing/2014/main" val="2233310762"/>
                    </a:ext>
                  </a:extLst>
                </a:gridCol>
              </a:tblGrid>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KNOWLEDGE ORGANISER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A Christmas Carol:</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900" b="1" kern="1200" dirty="0">
                        <a:solidFill>
                          <a:schemeClr val="tx1"/>
                        </a:solidFill>
                        <a:effectLst/>
                        <a:latin typeface="Century Gothic" panose="020B0502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Top 23 quotations to learn.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kern="1200" dirty="0">
                          <a:solidFill>
                            <a:schemeClr val="tx1"/>
                          </a:solidFill>
                          <a:effectLst/>
                          <a:latin typeface="Century Gothic" panose="020B0502020202020204" pitchFamily="34" charset="0"/>
                          <a:ea typeface="+mn-ea"/>
                          <a:cs typeface="+mn-cs"/>
                        </a:rPr>
                        <a:t>Add your own inferences!</a:t>
                      </a:r>
                      <a:endParaRPr lang="en-GB" sz="900" kern="1200" dirty="0">
                        <a:solidFill>
                          <a:schemeClr val="tx1"/>
                        </a:solidFill>
                        <a:effectLst/>
                        <a:latin typeface="Century Gothic" panose="020B0502020202020204" pitchFamily="34" charset="0"/>
                        <a:ea typeface="+mn-ea"/>
                        <a:cs typeface="+mn-cs"/>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“Hard and sharp as flint, from which no steel had ever struck out generous fire; secret, and self-contained, and solitary as an oyster.” Stave 1</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"If they would rather die, they had better do it, and decrease the surplus population.” Stave 1</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"Mankind was my business.” Stave 1</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6581298"/>
                  </a:ext>
                </a:extLst>
              </a:tr>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“The ancient tower of a church, whose gruff old bell was always peeping slyly down at Scrooge” Stave 1</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kern="1200" dirty="0">
                          <a:solidFill>
                            <a:schemeClr val="tx1"/>
                          </a:solidFill>
                          <a:effectLst/>
                          <a:latin typeface="Century Gothic" panose="020B0502020202020204" pitchFamily="34" charset="0"/>
                          <a:ea typeface="+mn-ea"/>
                          <a:cs typeface="+mn-cs"/>
                        </a:rPr>
                        <a:t>“Darkness was cheap and Scrooge liked it” Stave 1</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kern="1200" dirty="0">
                          <a:solidFill>
                            <a:schemeClr val="tx1"/>
                          </a:solidFill>
                          <a:effectLst/>
                          <a:latin typeface="Century Gothic" panose="020B0502020202020204" pitchFamily="34" charset="0"/>
                          <a:ea typeface="+mn-ea"/>
                          <a:cs typeface="+mn-cs"/>
                        </a:rPr>
                        <a:t>“He has the power to render us happy or unhappy; to make our service light or burdensome; a pleasure or a toil. Say that his power lies in words and looks; in things so slight and insignificant that it is impossible to add and count them up: what then?” Stave 2</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"A solitary child, neglected by his friends, is left there still … and he sobbed.” Stave 2</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387639"/>
                  </a:ext>
                </a:extLst>
              </a:tr>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i="0" dirty="0">
                        <a:solidFill>
                          <a:schemeClr val="tx1"/>
                        </a:solidFill>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i="0" dirty="0">
                        <a:solidFill>
                          <a:schemeClr val="tx1"/>
                        </a:solidFill>
                        <a:effectLst/>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“There was an eager, greedy, restless motion in the eye, which showed the passion that had taken root, and where the shadow of the growing tree would fall.” Stave 2</a:t>
                      </a:r>
                      <a:endParaRPr lang="en-GB" sz="800" kern="1200" dirty="0">
                        <a:solidFill>
                          <a:schemeClr val="tx1"/>
                        </a:solidFill>
                        <a:effectLst/>
                        <a:latin typeface="Century Gothic" panose="020B0502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kern="1200" dirty="0">
                        <a:solidFill>
                          <a:schemeClr val="tx1"/>
                        </a:solidFill>
                        <a:effectLst/>
                        <a:latin typeface="Century Gothic" panose="020B0502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kern="1200" dirty="0">
                        <a:solidFill>
                          <a:schemeClr val="tx1"/>
                        </a:solidFill>
                        <a:effectLst/>
                        <a:latin typeface="Century Gothic" panose="020B0502020202020204" pitchFamily="34" charset="0"/>
                        <a:ea typeface="+mn-ea"/>
                        <a:cs typeface="+mn-cs"/>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"Would you so soon put out, with worldly hands, the light I give?” Stave 2</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“Where graceful youth should have filled their features out, and touched them with its freshest tints, a stale and shrivelled hand, like that of age, had pinched, and twisted them, and pulled them into shreds.” Stave 3</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“Mr Scrooge, the Founder of the Feast! Scrooge was the Ogre of the family. The mention of his name cast a dark shadow on the party” Stave 3</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7366475"/>
                  </a:ext>
                </a:extLst>
              </a:tr>
              <a:tr h="1804038">
                <a:tc>
                  <a:txBody>
                    <a:bodyPr/>
                    <a:lstStyle/>
                    <a:p>
                      <a:pPr marL="0" indent="0" algn="ctr" fontAlgn="ctr">
                        <a:buFontTx/>
                        <a:buNone/>
                      </a:pPr>
                      <a:r>
                        <a:rPr lang="en-GB" sz="800" b="0" i="0" dirty="0">
                          <a:solidFill>
                            <a:schemeClr val="tx1"/>
                          </a:solidFill>
                          <a:effectLst/>
                          <a:latin typeface="Century Gothic" panose="020B0502020202020204" pitchFamily="34" charset="0"/>
                        </a:rPr>
                        <a:t>“This boy is Ignorance. This girl is Want. Beware them both, and all of their degree, but most of all beware this boy, for on his brow I see that written which is Doom, unless the writing be erased.” Stave 3</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“I am sorry for him; I couldn't be angry with him if I tried. Who suffers by his ill whims? Himself, always” Stave 3</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“But soon the steeples called good people all, to church and chapel, and away they came, flocking through the streets” Stave 3</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“A pale light, rising in the outer air, fell straight upon the bed; and on it, plundered and bereft, unwatched, unwept, uncared for, was the body of this man.” Stave 4</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06568733"/>
                  </a:ext>
                </a:extLst>
              </a:tr>
              <a:tr h="17006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“Bob told them of the extraordinary kindness of Mr Scrooge's nephew … It really seemed as if he had known our Tiny Tim, and felt with us.“ Stave 4</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"I will live in the Past, the Present, and the Future. The Spirits of all Three shall strive within me. I will not shut out the lessons that they teach. Oh, tell me I may sponge away the writing on this stone!“ Stave 4</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i="0" dirty="0">
                        <a:solidFill>
                          <a:schemeClr val="tx1"/>
                        </a:solidFill>
                        <a:effectLst/>
                        <a:latin typeface="Century Gothic" panose="020B0502020202020204" pitchFamily="34" charset="0"/>
                      </a:endParaRP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“I am not the man I was. I will not be the man I must have been but for this intercourse. Why show me this, if I am past all hope?” Stave 4</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kern="1200" dirty="0">
                          <a:solidFill>
                            <a:schemeClr val="tx1"/>
                          </a:solidFill>
                          <a:effectLst/>
                          <a:latin typeface="Century Gothic" panose="020B0502020202020204" pitchFamily="34" charset="0"/>
                          <a:ea typeface="+mn-ea"/>
                          <a:cs typeface="+mn-cs"/>
                        </a:rPr>
                        <a:t>“It’s likely to be a very cheap funeral... I don’t know of anybody to go to it.” Stave 4</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30896954"/>
                  </a:ext>
                </a:extLst>
              </a:tr>
              <a:tr h="15150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“He was so fluttered and so glowing with his good intentions” Stave 5</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gn="ctr">
                        <a:buFontTx/>
                        <a:buNone/>
                      </a:pPr>
                      <a:r>
                        <a:rPr lang="en-GB" sz="800" b="0" i="0" dirty="0">
                          <a:solidFill>
                            <a:schemeClr val="tx1"/>
                          </a:solidFill>
                          <a:effectLst/>
                          <a:latin typeface="Century Gothic" panose="020B0502020202020204" pitchFamily="34" charset="0"/>
                        </a:rPr>
                        <a:t>“I'll raise your salary, and endeavour to assist your struggling family, and we will discuss your affairs this very afternoon, over a Christmas bowl of smoking bishop, Bob.  Make up the fires” Stave 5</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Century Gothic" panose="020B0502020202020204" pitchFamily="34" charset="0"/>
                        </a:rPr>
                        <a:t>“He did it all, and infinitely more; and to Tiny Tim, who did not die, he was a second father.” Stave 5</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i="0" kern="1200" dirty="0">
                          <a:solidFill>
                            <a:schemeClr val="tx1"/>
                          </a:solidFill>
                          <a:effectLst/>
                          <a:latin typeface="Century Gothic" panose="020B0502020202020204" pitchFamily="34" charset="0"/>
                          <a:ea typeface="+mn-ea"/>
                          <a:cs typeface="+mn-cs"/>
                        </a:rPr>
                        <a:t>“I'm quite a baby. I don't care.  I'd rather be a baby.” Stave 5</a:t>
                      </a:r>
                    </a:p>
                  </a:txBody>
                  <a:tcPr marL="47479" marR="47479" marT="23739" marB="23739"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1275941"/>
                  </a:ext>
                </a:extLst>
              </a:tr>
            </a:tbl>
          </a:graphicData>
        </a:graphic>
      </p:graphicFrame>
    </p:spTree>
    <p:extLst>
      <p:ext uri="{BB962C8B-B14F-4D97-AF65-F5344CB8AC3E}">
        <p14:creationId xmlns:p14="http://schemas.microsoft.com/office/powerpoint/2010/main" val="8227769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TotalTime>
  <Words>1385</Words>
  <Application>Microsoft Office PowerPoint</Application>
  <PresentationFormat>A4 Paper (210x297 mm)</PresentationFormat>
  <Paragraphs>116</Paragraphs>
  <Slides>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Calibri</vt:lpstr>
      <vt:lpstr>Calibri Light</vt:lpstr>
      <vt:lpstr>Candara Light</vt:lpstr>
      <vt:lpstr>Century Gothic</vt:lpstr>
      <vt:lpstr>Tahoma</vt:lpstr>
      <vt:lpstr>Wingdings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Sheehan</dc:creator>
  <cp:lastModifiedBy>Peter Ahern</cp:lastModifiedBy>
  <cp:revision>12</cp:revision>
  <dcterms:created xsi:type="dcterms:W3CDTF">2025-06-27T12:31:27Z</dcterms:created>
  <dcterms:modified xsi:type="dcterms:W3CDTF">2025-07-18T07:20:14Z</dcterms:modified>
</cp:coreProperties>
</file>