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ire Collinge" initials="CC" lastIdx="1" clrIdx="0">
    <p:extLst>
      <p:ext uri="{19B8F6BF-5375-455C-9EA6-DF929625EA0E}">
        <p15:presenceInfo xmlns:p15="http://schemas.microsoft.com/office/powerpoint/2012/main" userId="S::Ccollinge@wellington.trafford.sch.uk::a2eea927-564e-4373-ac9e-2bd4f9bcdbb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306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772A25-B63C-4F9F-9E2D-816D3465B280}"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230397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772A25-B63C-4F9F-9E2D-816D3465B280}"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3277259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772A25-B63C-4F9F-9E2D-816D3465B280}"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2047994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772A25-B63C-4F9F-9E2D-816D3465B280}"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569032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72A25-B63C-4F9F-9E2D-816D3465B280}"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281900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772A25-B63C-4F9F-9E2D-816D3465B280}" type="datetimeFigureOut">
              <a:rPr lang="en-GB" smtClean="0"/>
              <a:t>07/07/2025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3882328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772A25-B63C-4F9F-9E2D-816D3465B280}" type="datetimeFigureOut">
              <a:rPr lang="en-GB" smtClean="0"/>
              <a:t>07/07/2025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3503636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772A25-B63C-4F9F-9E2D-816D3465B280}" type="datetimeFigureOut">
              <a:rPr lang="en-GB" smtClean="0"/>
              <a:t>07/07/2025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1680094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772A25-B63C-4F9F-9E2D-816D3465B280}" type="datetimeFigureOut">
              <a:rPr lang="en-GB" smtClean="0"/>
              <a:t>07/07/2025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184946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7772A25-B63C-4F9F-9E2D-816D3465B280}" type="datetimeFigureOut">
              <a:rPr lang="en-GB" smtClean="0"/>
              <a:t>07/07/2025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935991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7772A25-B63C-4F9F-9E2D-816D3465B280}" type="datetimeFigureOut">
              <a:rPr lang="en-GB" smtClean="0"/>
              <a:t>07/07/2025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1896757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7772A25-B63C-4F9F-9E2D-816D3465B280}" type="datetimeFigureOut">
              <a:rPr lang="en-GB" smtClean="0"/>
              <a:t>07/07/2025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8A4C1BF-1E5A-4973-B5F0-69DFEC73F2C9}" type="slidenum">
              <a:rPr lang="en-GB" smtClean="0"/>
              <a:t>‹#›</a:t>
            </a:fld>
            <a:endParaRPr lang="en-GB"/>
          </a:p>
        </p:txBody>
      </p:sp>
    </p:spTree>
    <p:extLst>
      <p:ext uri="{BB962C8B-B14F-4D97-AF65-F5344CB8AC3E}">
        <p14:creationId xmlns:p14="http://schemas.microsoft.com/office/powerpoint/2010/main" val="39279312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713A43-6233-406F-A833-F222BC0954BF}"/>
              </a:ext>
            </a:extLst>
          </p:cNvPr>
          <p:cNvSpPr/>
          <p:nvPr/>
        </p:nvSpPr>
        <p:spPr>
          <a:xfrm>
            <a:off x="223053" y="656322"/>
            <a:ext cx="5890364" cy="1546577"/>
          </a:xfrm>
          <a:prstGeom prst="rect">
            <a:avLst/>
          </a:prstGeom>
          <a:ln w="34925">
            <a:solidFill>
              <a:schemeClr val="tx1"/>
            </a:solidFill>
          </a:ln>
        </p:spPr>
        <p:txBody>
          <a:bodyPr wrap="square">
            <a:spAutoFit/>
          </a:bodyPr>
          <a:lstStyle/>
          <a:p>
            <a:pPr marL="144670" indent="-144670" algn="just">
              <a:buFont typeface="Arial" panose="020B0604020202020204" pitchFamily="34" charset="0"/>
              <a:buChar char="•"/>
            </a:pPr>
            <a:r>
              <a:rPr lang="en-GB" sz="1050" dirty="0">
                <a:latin typeface="Tahoma" panose="020B0604030504040204" pitchFamily="34" charset="0"/>
                <a:ea typeface="Tahoma" panose="020B0604030504040204" pitchFamily="34" charset="0"/>
                <a:cs typeface="Tahoma" panose="020B0604030504040204" pitchFamily="34" charset="0"/>
              </a:rPr>
              <a:t>Find Macbeth in the Shakespeare section of Paper 1 Literature.</a:t>
            </a:r>
          </a:p>
          <a:p>
            <a:pPr marL="144670" indent="-144670" algn="just">
              <a:buFont typeface="Arial" panose="020B0604020202020204" pitchFamily="34" charset="0"/>
              <a:buChar char="•"/>
            </a:pPr>
            <a:r>
              <a:rPr lang="en-GB" sz="1050" dirty="0">
                <a:latin typeface="Tahoma" panose="020B0604030504040204" pitchFamily="34" charset="0"/>
                <a:ea typeface="Tahoma" panose="020B0604030504040204" pitchFamily="34" charset="0"/>
                <a:cs typeface="Tahoma" panose="020B0604030504040204" pitchFamily="34" charset="0"/>
              </a:rPr>
              <a:t>Read the question (it’s usually under the extract).</a:t>
            </a:r>
          </a:p>
          <a:p>
            <a:pPr marL="144670" indent="-144670" algn="just">
              <a:buFont typeface="Arial" panose="020B0604020202020204" pitchFamily="34" charset="0"/>
              <a:buChar char="•"/>
            </a:pPr>
            <a:r>
              <a:rPr lang="en-GB" sz="1050" dirty="0">
                <a:latin typeface="Tahoma" panose="020B0604030504040204" pitchFamily="34" charset="0"/>
                <a:ea typeface="Tahoma" panose="020B0604030504040204" pitchFamily="34" charset="0"/>
                <a:cs typeface="Tahoma" panose="020B0604030504040204" pitchFamily="34" charset="0"/>
              </a:rPr>
              <a:t>Read the extract, highlighting relevant quotations. What do they tell you? What are the key words? How can you bring in what you know about the play? Make annotations.</a:t>
            </a:r>
          </a:p>
          <a:p>
            <a:pPr marL="144670" indent="-144670" algn="just">
              <a:buFont typeface="Arial" panose="020B0604020202020204" pitchFamily="34" charset="0"/>
              <a:buChar char="•"/>
            </a:pPr>
            <a:r>
              <a:rPr lang="en-GB" sz="1050" dirty="0">
                <a:latin typeface="Tahoma" panose="020B0604030504040204" pitchFamily="34" charset="0"/>
                <a:ea typeface="Tahoma" panose="020B0604030504040204" pitchFamily="34" charset="0"/>
                <a:cs typeface="Tahoma" panose="020B0604030504040204" pitchFamily="34" charset="0"/>
              </a:rPr>
              <a:t>Now: can you link to elsewhere in the play? Note down other relevant moments in the book and (if possible) quotations you have revised and can use. You’ll need these in your essay.</a:t>
            </a:r>
          </a:p>
          <a:p>
            <a:pPr marL="144670" indent="-144670" algn="just">
              <a:buFont typeface="Arial" panose="020B0604020202020204" pitchFamily="34" charset="0"/>
              <a:buChar char="•"/>
            </a:pPr>
            <a:r>
              <a:rPr lang="en-GB" sz="1050" dirty="0">
                <a:latin typeface="Tahoma" panose="020B0604030504040204" pitchFamily="34" charset="0"/>
                <a:ea typeface="Tahoma" panose="020B0604030504040204" pitchFamily="34" charset="0"/>
                <a:cs typeface="Tahoma" panose="020B0604030504040204" pitchFamily="34" charset="0"/>
              </a:rPr>
              <a:t>Now, write a thesis statement (introduction) that summarises your holistic view on how the character or theme is presented in the play. Try to be conceptual! What big ideas can you explore? </a:t>
            </a:r>
          </a:p>
        </p:txBody>
      </p:sp>
      <p:sp>
        <p:nvSpPr>
          <p:cNvPr id="5" name="Rectangle 4">
            <a:extLst>
              <a:ext uri="{FF2B5EF4-FFF2-40B4-BE49-F238E27FC236}">
                <a16:creationId xmlns:a16="http://schemas.microsoft.com/office/drawing/2014/main" id="{01E18EC8-2068-458D-A94B-44D4B351DEA2}"/>
              </a:ext>
            </a:extLst>
          </p:cNvPr>
          <p:cNvSpPr/>
          <p:nvPr/>
        </p:nvSpPr>
        <p:spPr>
          <a:xfrm>
            <a:off x="6193150" y="656322"/>
            <a:ext cx="477054" cy="1546577"/>
          </a:xfrm>
          <a:prstGeom prst="rect">
            <a:avLst/>
          </a:prstGeom>
          <a:ln w="34925">
            <a:solidFill>
              <a:schemeClr val="tx1"/>
            </a:solidFill>
          </a:ln>
        </p:spPr>
        <p:txBody>
          <a:bodyPr vert="vert270" wrap="square" anchor="ctr">
            <a:spAutoFit/>
          </a:bodyPr>
          <a:lstStyle/>
          <a:p>
            <a:pPr algn="ctr"/>
            <a:r>
              <a:rPr lang="en-GB" sz="1900" b="1" dirty="0">
                <a:solidFill>
                  <a:srgbClr val="FF0000"/>
                </a:solidFill>
              </a:rPr>
              <a:t>AO1: Task</a:t>
            </a:r>
          </a:p>
        </p:txBody>
      </p:sp>
      <p:sp>
        <p:nvSpPr>
          <p:cNvPr id="6" name="Rectangle 5">
            <a:extLst>
              <a:ext uri="{FF2B5EF4-FFF2-40B4-BE49-F238E27FC236}">
                <a16:creationId xmlns:a16="http://schemas.microsoft.com/office/drawing/2014/main" id="{E31E86BB-806D-4B67-A4BF-086756FA5A5C}"/>
              </a:ext>
            </a:extLst>
          </p:cNvPr>
          <p:cNvSpPr/>
          <p:nvPr/>
        </p:nvSpPr>
        <p:spPr>
          <a:xfrm>
            <a:off x="5775092" y="200454"/>
            <a:ext cx="859854" cy="400110"/>
          </a:xfrm>
          <a:prstGeom prst="rect">
            <a:avLst/>
          </a:prstGeom>
          <a:ln w="34925">
            <a:solidFill>
              <a:schemeClr val="tx1"/>
            </a:solidFill>
          </a:ln>
        </p:spPr>
        <p:txBody>
          <a:bodyPr wrap="square">
            <a:spAutoFit/>
          </a:bodyPr>
          <a:lstStyle/>
          <a:p>
            <a:pPr algn="ctr"/>
            <a:r>
              <a:rPr lang="en-GB" sz="2000" b="1" dirty="0">
                <a:solidFill>
                  <a:srgbClr val="FF0000"/>
                </a:solidFill>
              </a:rPr>
              <a:t>KO</a:t>
            </a:r>
          </a:p>
        </p:txBody>
      </p:sp>
      <p:sp>
        <p:nvSpPr>
          <p:cNvPr id="7" name="Rectangle 6">
            <a:extLst>
              <a:ext uri="{FF2B5EF4-FFF2-40B4-BE49-F238E27FC236}">
                <a16:creationId xmlns:a16="http://schemas.microsoft.com/office/drawing/2014/main" id="{69DB4952-9193-479F-8433-F43FF23FB76C}"/>
              </a:ext>
            </a:extLst>
          </p:cNvPr>
          <p:cNvSpPr/>
          <p:nvPr/>
        </p:nvSpPr>
        <p:spPr>
          <a:xfrm>
            <a:off x="223053" y="200454"/>
            <a:ext cx="5407037" cy="384721"/>
          </a:xfrm>
          <a:prstGeom prst="rect">
            <a:avLst/>
          </a:prstGeom>
          <a:ln w="34925">
            <a:solidFill>
              <a:schemeClr val="tx1"/>
            </a:solidFill>
          </a:ln>
        </p:spPr>
        <p:txBody>
          <a:bodyPr wrap="square">
            <a:spAutoFit/>
          </a:bodyPr>
          <a:lstStyle/>
          <a:p>
            <a:pPr algn="ctr"/>
            <a:r>
              <a:rPr lang="en-GB" sz="1900" b="1" dirty="0"/>
              <a:t>GCSE English Literature Paper 1 – Macbeth</a:t>
            </a:r>
          </a:p>
        </p:txBody>
      </p:sp>
      <p:sp>
        <p:nvSpPr>
          <p:cNvPr id="8" name="Rectangle 7">
            <a:extLst>
              <a:ext uri="{FF2B5EF4-FFF2-40B4-BE49-F238E27FC236}">
                <a16:creationId xmlns:a16="http://schemas.microsoft.com/office/drawing/2014/main" id="{9BF5EC53-698C-4FED-91C1-07D772FBE736}"/>
              </a:ext>
            </a:extLst>
          </p:cNvPr>
          <p:cNvSpPr/>
          <p:nvPr/>
        </p:nvSpPr>
        <p:spPr>
          <a:xfrm rot="10800000">
            <a:off x="6193150" y="4409982"/>
            <a:ext cx="477054" cy="3485570"/>
          </a:xfrm>
          <a:prstGeom prst="rect">
            <a:avLst/>
          </a:prstGeom>
          <a:ln w="34925">
            <a:solidFill>
              <a:schemeClr val="tx1"/>
            </a:solidFill>
          </a:ln>
        </p:spPr>
        <p:txBody>
          <a:bodyPr vert="vert270" wrap="square" anchor="ctr">
            <a:spAutoFit/>
          </a:bodyPr>
          <a:lstStyle/>
          <a:p>
            <a:pPr algn="ctr"/>
            <a:r>
              <a:rPr lang="en-GB" sz="1900" b="1" dirty="0">
                <a:solidFill>
                  <a:srgbClr val="FF0000"/>
                </a:solidFill>
              </a:rPr>
              <a:t>AO2: Chains of Inference</a:t>
            </a:r>
          </a:p>
        </p:txBody>
      </p:sp>
      <p:sp>
        <p:nvSpPr>
          <p:cNvPr id="9" name="Rectangle 8">
            <a:extLst>
              <a:ext uri="{FF2B5EF4-FFF2-40B4-BE49-F238E27FC236}">
                <a16:creationId xmlns:a16="http://schemas.microsoft.com/office/drawing/2014/main" id="{DAE943CF-0D4A-472F-B81C-812A5A70CA47}"/>
              </a:ext>
            </a:extLst>
          </p:cNvPr>
          <p:cNvSpPr/>
          <p:nvPr/>
        </p:nvSpPr>
        <p:spPr>
          <a:xfrm>
            <a:off x="223426" y="2274046"/>
            <a:ext cx="461665" cy="2031325"/>
          </a:xfrm>
          <a:prstGeom prst="rect">
            <a:avLst/>
          </a:prstGeom>
          <a:ln w="34925">
            <a:solidFill>
              <a:schemeClr val="tx1"/>
            </a:solidFill>
          </a:ln>
        </p:spPr>
        <p:txBody>
          <a:bodyPr vert="vert270" wrap="square" anchor="ctr">
            <a:spAutoFit/>
          </a:bodyPr>
          <a:lstStyle/>
          <a:p>
            <a:pPr algn="ctr"/>
            <a:r>
              <a:rPr lang="en-GB" b="1" dirty="0">
                <a:solidFill>
                  <a:srgbClr val="FF0000"/>
                </a:solidFill>
              </a:rPr>
              <a:t>AO1: things to think</a:t>
            </a:r>
          </a:p>
        </p:txBody>
      </p:sp>
      <p:sp>
        <p:nvSpPr>
          <p:cNvPr id="10" name="Rectangle 9">
            <a:extLst>
              <a:ext uri="{FF2B5EF4-FFF2-40B4-BE49-F238E27FC236}">
                <a16:creationId xmlns:a16="http://schemas.microsoft.com/office/drawing/2014/main" id="{3FF294F1-A248-4977-8EF8-05283884D583}"/>
              </a:ext>
            </a:extLst>
          </p:cNvPr>
          <p:cNvSpPr/>
          <p:nvPr/>
        </p:nvSpPr>
        <p:spPr>
          <a:xfrm>
            <a:off x="761272" y="2274046"/>
            <a:ext cx="5889368" cy="2031325"/>
          </a:xfrm>
          <a:prstGeom prst="rect">
            <a:avLst/>
          </a:prstGeom>
          <a:ln w="34925">
            <a:solidFill>
              <a:sysClr val="windowText" lastClr="000000"/>
            </a:solidFill>
          </a:ln>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1" i="0" u="none" strike="noStrike" kern="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Step in the shoes </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of the playwright. WHY has Shakespeare explored the theme or character this way? Step in the shoes of the audience in 1606, when the play was </a:t>
            </a:r>
            <a:r>
              <a:rPr lang="en-GB" sz="1050" kern="0" dirty="0">
                <a:latin typeface="Tahoma" panose="020B0604030504040204" pitchFamily="34" charset="0"/>
                <a:ea typeface="Tahoma" panose="020B0604030504040204" pitchFamily="34" charset="0"/>
                <a:cs typeface="Tahoma" panose="020B0604030504040204" pitchFamily="34" charset="0"/>
              </a:rPr>
              <a:t>first performed</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 how would they respond? Would </a:t>
            </a:r>
            <a:r>
              <a:rPr lang="en-GB" sz="1050" kern="0" dirty="0">
                <a:latin typeface="Tahoma" panose="020B0604030504040204" pitchFamily="34" charset="0"/>
                <a:ea typeface="Tahoma" panose="020B0604030504040204" pitchFamily="34" charset="0"/>
                <a:cs typeface="Tahoma" panose="020B0604030504040204" pitchFamily="34" charset="0"/>
              </a:rPr>
              <a:t>audiences </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respond differently today? Why?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1" i="0" u="none" strike="noStrike" kern="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Walk through </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the play thoughtfully, showing awareness of structure. What is </a:t>
            </a:r>
            <a:r>
              <a:rPr kumimoji="0" lang="en-GB" sz="1050" b="1" i="0" u="none" strike="noStrike" kern="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the most significant moment </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in the </a:t>
            </a:r>
            <a:r>
              <a:rPr lang="en-GB" sz="1050" kern="0" dirty="0">
                <a:latin typeface="Tahoma" panose="020B0604030504040204" pitchFamily="34" charset="0"/>
                <a:ea typeface="Tahoma" panose="020B0604030504040204" pitchFamily="34" charset="0"/>
                <a:cs typeface="Tahoma" panose="020B0604030504040204" pitchFamily="34" charset="0"/>
              </a:rPr>
              <a:t>play</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 in relation to the question focus? The key to understanding the play? Analyse it closely, showing your understanding.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Then </a:t>
            </a:r>
            <a:r>
              <a:rPr kumimoji="0" lang="en-GB" sz="1050" b="1" i="0" u="none" strike="noStrike" kern="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stand back</a:t>
            </a:r>
            <a:r>
              <a:rPr kumimoji="0" lang="en-GB" sz="1050" b="0" i="0" u="none" strike="noStrike" kern="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how do things build up to this moment? How do events in the </a:t>
            </a:r>
            <a:r>
              <a:rPr lang="en-GB" sz="1050" kern="0" dirty="0">
                <a:latin typeface="Tahoma" panose="020B0604030504040204" pitchFamily="34" charset="0"/>
                <a:ea typeface="Tahoma" panose="020B0604030504040204" pitchFamily="34" charset="0"/>
                <a:cs typeface="Tahoma" panose="020B0604030504040204" pitchFamily="34" charset="0"/>
              </a:rPr>
              <a:t>play</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 follow-on from this to a climax or a denouement? Make connections across the text to generate a </a:t>
            </a:r>
            <a:r>
              <a:rPr kumimoji="0" lang="en-GB" sz="1050" b="1" i="0" u="none" strike="noStrike" kern="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developed </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and thoughtful response: ‘This is essentially a </a:t>
            </a:r>
            <a:r>
              <a:rPr lang="en-GB" sz="1050" kern="0" dirty="0">
                <a:latin typeface="Tahoma" panose="020B0604030504040204" pitchFamily="34" charset="0"/>
                <a:ea typeface="Tahoma" panose="020B0604030504040204" pitchFamily="34" charset="0"/>
                <a:cs typeface="Tahoma" panose="020B0604030504040204" pitchFamily="34" charset="0"/>
              </a:rPr>
              <a:t>play </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about…’ The text’s universality: ‘this is a </a:t>
            </a:r>
            <a:r>
              <a:rPr lang="en-GB" sz="1050" kern="0" dirty="0">
                <a:latin typeface="Tahoma" panose="020B0604030504040204" pitchFamily="34" charset="0"/>
                <a:ea typeface="Tahoma" panose="020B0604030504040204" pitchFamily="34" charset="0"/>
                <a:cs typeface="Tahoma" panose="020B0604030504040204" pitchFamily="34" charset="0"/>
              </a:rPr>
              <a:t>play </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about what it means to be human’ / ‘the nature of ambition’ / ‘how power can corrupt’ / ‘a warning about the dangers of he supernatural’ / ‘</a:t>
            </a:r>
            <a:r>
              <a:rPr lang="en-GB" sz="1050" kern="0" dirty="0">
                <a:latin typeface="Tahoma" panose="020B0604030504040204" pitchFamily="34" charset="0"/>
                <a:ea typeface="Tahoma" panose="020B0604030504040204" pitchFamily="34" charset="0"/>
                <a:cs typeface="Tahoma" panose="020B0604030504040204" pitchFamily="34" charset="0"/>
              </a:rPr>
              <a:t>an</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 assertion of the Divine Right of Kings’</a:t>
            </a:r>
          </a:p>
        </p:txBody>
      </p:sp>
      <p:sp>
        <p:nvSpPr>
          <p:cNvPr id="11" name="Rectangle 10">
            <a:extLst>
              <a:ext uri="{FF2B5EF4-FFF2-40B4-BE49-F238E27FC236}">
                <a16:creationId xmlns:a16="http://schemas.microsoft.com/office/drawing/2014/main" id="{8134FA1D-035D-4604-9C61-ED113D4DB9A3}"/>
              </a:ext>
            </a:extLst>
          </p:cNvPr>
          <p:cNvSpPr/>
          <p:nvPr/>
        </p:nvSpPr>
        <p:spPr>
          <a:xfrm>
            <a:off x="223426" y="4409982"/>
            <a:ext cx="5878122" cy="3485570"/>
          </a:xfrm>
          <a:prstGeom prst="rect">
            <a:avLst/>
          </a:prstGeom>
          <a:ln w="34925">
            <a:solidFill>
              <a:sysClr val="windowText" lastClr="000000"/>
            </a:solidFill>
          </a:ln>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Make a statement answering the question.</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Support your statement with (preferably) a quotation or (if you can’t recall one) a reference to something that happens in the play.</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Inference chain: this is where the marks are! Tell the examiner what has been implied by your chosen references to the text. Try to say several things and use ~big ideas~ you have revised, from the bottom of this sheet. Vocabulary matters. Detail matters.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This implies/ suggests… From this we can infer…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From this we can discern…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On a deeper level, maybe this symbolises…</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Discuss Shakespeare’s decisions and their effect.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Shakespeare deliberately uses the lexis “…” to make us think that…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The author’s intention was to…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Shakespeare uses ____ to…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The key lexis here is ___ because…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Shakespeare’s phrase ____ in particular suggests…</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Go further</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Expand your inferences by thinking about the audience, back in </a:t>
            </a:r>
            <a:r>
              <a:rPr lang="en-GB" sz="1050" kern="0" dirty="0">
                <a:latin typeface="Tahoma" panose="020B0604030504040204" pitchFamily="34" charset="0"/>
                <a:ea typeface="Tahoma" panose="020B0604030504040204" pitchFamily="34" charset="0"/>
                <a:cs typeface="Tahoma" panose="020B0604030504040204" pitchFamily="34" charset="0"/>
              </a:rPr>
              <a:t>1606</a:t>
            </a: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Audiences, in the 17th Century, may have responded…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Contextually, this shows the influence of…</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Use discourse markers to guide your reader through your step-by-step reasoning. ‘Moreover…’, ‘Therefore…’, ‘Consequently…’, ‘Previously…’</a:t>
            </a:r>
          </a:p>
        </p:txBody>
      </p:sp>
      <p:sp>
        <p:nvSpPr>
          <p:cNvPr id="12" name="Rectangle 11">
            <a:extLst>
              <a:ext uri="{FF2B5EF4-FFF2-40B4-BE49-F238E27FC236}">
                <a16:creationId xmlns:a16="http://schemas.microsoft.com/office/drawing/2014/main" id="{A7949585-8CEC-4763-8E25-669498B6AE2C}"/>
              </a:ext>
            </a:extLst>
          </p:cNvPr>
          <p:cNvSpPr/>
          <p:nvPr/>
        </p:nvSpPr>
        <p:spPr>
          <a:xfrm>
            <a:off x="223426" y="8000163"/>
            <a:ext cx="461665" cy="1892826"/>
          </a:xfrm>
          <a:prstGeom prst="rect">
            <a:avLst/>
          </a:prstGeom>
          <a:ln w="34925">
            <a:solidFill>
              <a:schemeClr val="tx1"/>
            </a:solidFill>
          </a:ln>
        </p:spPr>
        <p:txBody>
          <a:bodyPr vert="vert270" wrap="square" anchor="ctr">
            <a:spAutoFit/>
          </a:bodyPr>
          <a:lstStyle/>
          <a:p>
            <a:pPr algn="ctr"/>
            <a:r>
              <a:rPr lang="en-GB" b="1" dirty="0">
                <a:solidFill>
                  <a:srgbClr val="FF0000"/>
                </a:solidFill>
              </a:rPr>
              <a:t>AO3: Big Ideas</a:t>
            </a:r>
          </a:p>
        </p:txBody>
      </p:sp>
      <p:sp>
        <p:nvSpPr>
          <p:cNvPr id="13" name="Rectangle 12">
            <a:extLst>
              <a:ext uri="{FF2B5EF4-FFF2-40B4-BE49-F238E27FC236}">
                <a16:creationId xmlns:a16="http://schemas.microsoft.com/office/drawing/2014/main" id="{378AB551-8B1C-44F3-A65F-08A8CFFE2699}"/>
              </a:ext>
            </a:extLst>
          </p:cNvPr>
          <p:cNvSpPr/>
          <p:nvPr/>
        </p:nvSpPr>
        <p:spPr>
          <a:xfrm>
            <a:off x="775680" y="8000163"/>
            <a:ext cx="5889368" cy="1815882"/>
          </a:xfrm>
          <a:prstGeom prst="rect">
            <a:avLst/>
          </a:prstGeom>
          <a:ln w="34925">
            <a:solidFill>
              <a:sysClr val="windowText" lastClr="000000"/>
            </a:solidFill>
          </a:ln>
        </p:spPr>
        <p:txBody>
          <a:bodyPr wrap="square">
            <a:spAutoFit/>
          </a:bodyPr>
          <a:lstStyle/>
          <a:p>
            <a:pPr algn="just" defTabSz="914400">
              <a:defRPr/>
            </a:pPr>
            <a:r>
              <a:rPr lang="en-GB" sz="800" dirty="0">
                <a:latin typeface="Century Gothic" panose="020B0502020202020204" pitchFamily="34" charset="0"/>
              </a:rPr>
              <a:t>The play ‘Macbeth’ is a tragedy. A tragedy is a play which involves human suffering and ends with the protagonist’s downfall. A tragic hero is a protagonist (Macbeth) who begins a play with moral qualities. He is a respected, noble, brave character to begin with. A tragic hero is not perfect and has a fatal flaw (hamartia) in his personality. In Macbeth’s case, his fatal flaw is ambition. The tragic hero makes a poor judgement at some point in the play and this leads to his downfall creating an emotional response in the audience.</a:t>
            </a:r>
          </a:p>
          <a:p>
            <a:pPr algn="just" defTabSz="914400">
              <a:defRPr/>
            </a:pPr>
            <a:endParaRPr lang="en-GB" sz="800" dirty="0">
              <a:latin typeface="Century Gothic" panose="020B0502020202020204" pitchFamily="34" charset="0"/>
            </a:endParaRPr>
          </a:p>
          <a:p>
            <a:pPr algn="just" defTabSz="914400">
              <a:defRPr/>
            </a:pPr>
            <a:r>
              <a:rPr lang="en-GB" sz="800" dirty="0">
                <a:latin typeface="Century Gothic" panose="020B0502020202020204" pitchFamily="34" charset="0"/>
              </a:rPr>
              <a:t>The ‘Divine Right of Kings' was the belief that the power of monarchs was given directly by God, and thus monarchs were answerable only to God. Any opposition to the King was an attack on God himself, and therefore sacrilege, the most heinous of sins.  Regicide is the purposeful killing of a monarch and is often associated with usurpation of power. </a:t>
            </a:r>
          </a:p>
          <a:p>
            <a:pPr marL="0" marR="0" lvl="0" indent="0" algn="just" defTabSz="914400" eaLnBrk="1" fontAlgn="auto" latinLnBrk="0" hangingPunct="1">
              <a:lnSpc>
                <a:spcPct val="100000"/>
              </a:lnSpc>
              <a:spcBef>
                <a:spcPts val="0"/>
              </a:spcBef>
              <a:spcAft>
                <a:spcPts val="0"/>
              </a:spcAft>
              <a:buClrTx/>
              <a:buSzTx/>
              <a:buFontTx/>
              <a:buNone/>
              <a:tabLst/>
              <a:defRPr/>
            </a:pPr>
            <a:r>
              <a:rPr lang="en-GB" sz="800" dirty="0">
                <a:latin typeface="Century Gothic" panose="020B0502020202020204" pitchFamily="34" charset="0"/>
              </a:rPr>
              <a:t>Jacobean society was patriarchal, meaning that men were considered to be the leaders and women their inferiors. Women were regarded as "the weaker sex", not just in terms of physical strength, but emotionally too</a:t>
            </a:r>
          </a:p>
          <a:p>
            <a:pPr algn="just" defTabSz="914400">
              <a:defRPr/>
            </a:pPr>
            <a:r>
              <a:rPr lang="en-GB" sz="800" dirty="0">
                <a:latin typeface="Century Gothic" panose="020B0502020202020204" pitchFamily="34" charset="0"/>
              </a:rPr>
              <a:t>When Shakespeare wrote </a:t>
            </a:r>
            <a:r>
              <a:rPr lang="en-GB" sz="800" i="1" dirty="0">
                <a:latin typeface="Century Gothic" panose="020B0502020202020204" pitchFamily="34" charset="0"/>
              </a:rPr>
              <a:t>Macbeth</a:t>
            </a:r>
            <a:r>
              <a:rPr lang="en-GB" sz="800" dirty="0">
                <a:latin typeface="Century Gothic" panose="020B0502020202020204" pitchFamily="34" charset="0"/>
              </a:rPr>
              <a:t>, witchcraft was a topic of considerable interest: in 1604, witchcraft became a capital offence. </a:t>
            </a:r>
          </a:p>
        </p:txBody>
      </p:sp>
    </p:spTree>
    <p:extLst>
      <p:ext uri="{BB962C8B-B14F-4D97-AF65-F5344CB8AC3E}">
        <p14:creationId xmlns:p14="http://schemas.microsoft.com/office/powerpoint/2010/main" val="1947039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9227FB-363C-49D4-AD35-D45722E3E912}"/>
              </a:ext>
            </a:extLst>
          </p:cNvPr>
          <p:cNvSpPr/>
          <p:nvPr/>
        </p:nvSpPr>
        <p:spPr>
          <a:xfrm>
            <a:off x="292183" y="331653"/>
            <a:ext cx="3049988" cy="384721"/>
          </a:xfrm>
          <a:prstGeom prst="rect">
            <a:avLst/>
          </a:prstGeom>
          <a:ln w="34925">
            <a:solidFill>
              <a:schemeClr val="tx1"/>
            </a:solidFill>
          </a:ln>
        </p:spPr>
        <p:txBody>
          <a:bodyPr wrap="square">
            <a:spAutoFit/>
          </a:bodyPr>
          <a:lstStyle/>
          <a:p>
            <a:pPr algn="ctr"/>
            <a:r>
              <a:rPr lang="en-GB" sz="1900" b="1" dirty="0">
                <a:solidFill>
                  <a:srgbClr val="FF0000"/>
                </a:solidFill>
              </a:rPr>
              <a:t>Vocabulary</a:t>
            </a:r>
          </a:p>
        </p:txBody>
      </p:sp>
      <p:sp>
        <p:nvSpPr>
          <p:cNvPr id="6" name="Rectangle 5">
            <a:extLst>
              <a:ext uri="{FF2B5EF4-FFF2-40B4-BE49-F238E27FC236}">
                <a16:creationId xmlns:a16="http://schemas.microsoft.com/office/drawing/2014/main" id="{7A464032-116B-4174-AC90-2B1DEB18A5C3}"/>
              </a:ext>
            </a:extLst>
          </p:cNvPr>
          <p:cNvSpPr/>
          <p:nvPr/>
        </p:nvSpPr>
        <p:spPr>
          <a:xfrm>
            <a:off x="292183" y="820412"/>
            <a:ext cx="3049989" cy="8753935"/>
          </a:xfrm>
          <a:prstGeom prst="rect">
            <a:avLst/>
          </a:prstGeom>
          <a:ln w="34925">
            <a:solidFill>
              <a:schemeClr val="tx1"/>
            </a:solidFill>
          </a:ln>
        </p:spPr>
        <p:txBody>
          <a:bodyPr wrap="square">
            <a:spAutoFit/>
          </a:bodyPr>
          <a:lstStyle/>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Jacobean</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James I</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Kingship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Usurp</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Treachery</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Traitorous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Loyalty</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Lineage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Heir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Great Chain of Being</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Divine Right of Kings</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The Knight’s Code of Chivalry</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Chivalrous </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Tragedy</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Tragic hero</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Fatal flaw</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Hamartia </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Hubris</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Irreversible act</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Exposition</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Rising Action</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Falling Action</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Denouement </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Corruption</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Dramatic Irony</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Soliloquy</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Aside</a:t>
            </a:r>
          </a:p>
          <a:p>
            <a:pPr marL="171450" indent="-171450">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Foreshadowing</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Protagonist</a:t>
            </a:r>
          </a:p>
        </p:txBody>
      </p:sp>
      <p:sp>
        <p:nvSpPr>
          <p:cNvPr id="7" name="Rectangle 6">
            <a:extLst>
              <a:ext uri="{FF2B5EF4-FFF2-40B4-BE49-F238E27FC236}">
                <a16:creationId xmlns:a16="http://schemas.microsoft.com/office/drawing/2014/main" id="{09ADA2FC-50B7-4AB4-9ED4-3B4676A67ACF}"/>
              </a:ext>
            </a:extLst>
          </p:cNvPr>
          <p:cNvSpPr/>
          <p:nvPr/>
        </p:nvSpPr>
        <p:spPr>
          <a:xfrm>
            <a:off x="3515830" y="204179"/>
            <a:ext cx="3127030" cy="9374041"/>
          </a:xfrm>
          <a:prstGeom prst="rect">
            <a:avLst/>
          </a:prstGeom>
          <a:ln w="34925">
            <a:solidFill>
              <a:schemeClr val="tx1"/>
            </a:solidFill>
          </a:ln>
        </p:spPr>
        <p:txBody>
          <a:bodyPr wrap="square">
            <a:spAutoFit/>
          </a:bodyPr>
          <a:lstStyle/>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Regicide</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Supernatural</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Superstition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Tyrant</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Prophecy</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Prophetic</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Ambition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Fate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Apparition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Temptation</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Sin</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Guilt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Patriarchal society</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Gender stereotypes</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Maternal</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Nurture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Benevolent</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Moral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Malevolent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Manipulate</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Mercurial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Perturbed</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Contemplate</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Retribution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Turbulent</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Disconcerting</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Virtuous</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Astute</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Equivocation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Catharsis </a:t>
            </a:r>
          </a:p>
          <a:p>
            <a:pPr marL="171450" indent="-171450" algn="just">
              <a:lnSpc>
                <a:spcPct val="150000"/>
              </a:lnSpc>
              <a:buFont typeface="Wingdings" panose="05000000000000000000" pitchFamily="2" charset="2"/>
              <a:buChar char="q"/>
            </a:pPr>
            <a:r>
              <a:rPr lang="en-GB" sz="1300" dirty="0">
                <a:latin typeface="Tahoma" panose="020B0604030504040204" pitchFamily="34" charset="0"/>
                <a:ea typeface="Tahoma" panose="020B0604030504040204" pitchFamily="34" charset="0"/>
                <a:cs typeface="Tahoma" panose="020B0604030504040204" pitchFamily="34" charset="0"/>
              </a:rPr>
              <a:t>Nemesis</a:t>
            </a:r>
            <a:r>
              <a:rPr lang="en-GB" sz="1400"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257874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35DA0EC-A237-471B-ACEC-B7A38A385DA6}"/>
              </a:ext>
            </a:extLst>
          </p:cNvPr>
          <p:cNvGraphicFramePr>
            <a:graphicFrameLocks noGrp="1"/>
          </p:cNvGraphicFramePr>
          <p:nvPr>
            <p:extLst>
              <p:ext uri="{D42A27DB-BD31-4B8C-83A1-F6EECF244321}">
                <p14:modId xmlns:p14="http://schemas.microsoft.com/office/powerpoint/2010/main" val="1050145097"/>
              </p:ext>
            </p:extLst>
          </p:nvPr>
        </p:nvGraphicFramePr>
        <p:xfrm>
          <a:off x="179294" y="131739"/>
          <a:ext cx="6495824" cy="9564711"/>
        </p:xfrm>
        <a:graphic>
          <a:graphicData uri="http://schemas.openxmlformats.org/drawingml/2006/table">
            <a:tbl>
              <a:tblPr firstRow="1" bandRow="1">
                <a:tableStyleId>{5940675A-B579-460E-94D1-54222C63F5DA}</a:tableStyleId>
              </a:tblPr>
              <a:tblGrid>
                <a:gridCol w="1623956">
                  <a:extLst>
                    <a:ext uri="{9D8B030D-6E8A-4147-A177-3AD203B41FA5}">
                      <a16:colId xmlns:a16="http://schemas.microsoft.com/office/drawing/2014/main" val="1242413171"/>
                    </a:ext>
                  </a:extLst>
                </a:gridCol>
                <a:gridCol w="1623956">
                  <a:extLst>
                    <a:ext uri="{9D8B030D-6E8A-4147-A177-3AD203B41FA5}">
                      <a16:colId xmlns:a16="http://schemas.microsoft.com/office/drawing/2014/main" val="541131872"/>
                    </a:ext>
                  </a:extLst>
                </a:gridCol>
                <a:gridCol w="1623956">
                  <a:extLst>
                    <a:ext uri="{9D8B030D-6E8A-4147-A177-3AD203B41FA5}">
                      <a16:colId xmlns:a16="http://schemas.microsoft.com/office/drawing/2014/main" val="3223206636"/>
                    </a:ext>
                  </a:extLst>
                </a:gridCol>
                <a:gridCol w="1623956">
                  <a:extLst>
                    <a:ext uri="{9D8B030D-6E8A-4147-A177-3AD203B41FA5}">
                      <a16:colId xmlns:a16="http://schemas.microsoft.com/office/drawing/2014/main" val="2233310762"/>
                    </a:ext>
                  </a:extLst>
                </a:gridCol>
              </a:tblGrid>
              <a:tr h="15150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KNOWLEDGE ORGANISER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Macbeth</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kern="1200" dirty="0">
                        <a:solidFill>
                          <a:schemeClr val="tx1"/>
                        </a:solidFill>
                        <a:effectLst/>
                        <a:latin typeface="Century Gothic" panose="020B0502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Top 23 quotations to learn.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Add your own inferences!</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‘Fair is foul, and foul is fair’</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1:1</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‘to win us to our harm, the instruments of darkness tell us truths’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1:3</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kern="1200" dirty="0">
                          <a:solidFill>
                            <a:schemeClr val="tx1"/>
                          </a:solidFill>
                          <a:effectLst/>
                          <a:latin typeface="Century Gothic" panose="020B0502020202020204" pitchFamily="34" charset="0"/>
                          <a:ea typeface="+mn-ea"/>
                          <a:cs typeface="+mn-cs"/>
                        </a:rPr>
                        <a:t>‘The Prince of Cumberland! That is a step on which I must fall down, or else </a:t>
                      </a:r>
                      <a:r>
                        <a:rPr lang="en-GB" sz="900" b="1" i="0" kern="1200" dirty="0" err="1">
                          <a:solidFill>
                            <a:schemeClr val="tx1"/>
                          </a:solidFill>
                          <a:effectLst/>
                          <a:latin typeface="Century Gothic" panose="020B0502020202020204" pitchFamily="34" charset="0"/>
                          <a:ea typeface="+mn-ea"/>
                          <a:cs typeface="+mn-cs"/>
                        </a:rPr>
                        <a:t>o’erleap</a:t>
                      </a:r>
                      <a:r>
                        <a:rPr lang="en-GB" sz="900" b="1" i="0" kern="1200" dirty="0">
                          <a:solidFill>
                            <a:schemeClr val="tx1"/>
                          </a:solidFill>
                          <a:effectLst/>
                          <a:latin typeface="Century Gothic" panose="020B0502020202020204" pitchFamily="34" charset="0"/>
                          <a:ea typeface="+mn-ea"/>
                          <a:cs typeface="+mn-cs"/>
                        </a:rPr>
                        <a:t>, for in my way it lies.’</a:t>
                      </a:r>
                      <a:endParaRPr lang="en-GB" sz="900" b="1" i="0" dirty="0">
                        <a:solidFill>
                          <a:schemeClr val="tx1"/>
                        </a:solidFill>
                        <a:effectLst/>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1:4</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6581298"/>
                  </a:ext>
                </a:extLst>
              </a:tr>
              <a:tr h="15150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‘unsex me here’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1:5</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‘look like </a:t>
                      </a:r>
                      <a:r>
                        <a:rPr lang="en-GB" sz="900" b="1" dirty="0" err="1">
                          <a:solidFill>
                            <a:schemeClr val="tx1"/>
                          </a:solidFill>
                          <a:latin typeface="Century Gothic" panose="020B0502020202020204" pitchFamily="34" charset="0"/>
                        </a:rPr>
                        <a:t>th’innocent</a:t>
                      </a:r>
                      <a:r>
                        <a:rPr lang="en-GB" sz="900" b="1" dirty="0">
                          <a:solidFill>
                            <a:schemeClr val="tx1"/>
                          </a:solidFill>
                          <a:latin typeface="Century Gothic" panose="020B0502020202020204" pitchFamily="34" charset="0"/>
                        </a:rPr>
                        <a:t> flower, but be the serpent </a:t>
                      </a:r>
                      <a:r>
                        <a:rPr lang="en-GB" sz="900" b="1" dirty="0" err="1">
                          <a:solidFill>
                            <a:schemeClr val="tx1"/>
                          </a:solidFill>
                          <a:latin typeface="Century Gothic" panose="020B0502020202020204" pitchFamily="34" charset="0"/>
                        </a:rPr>
                        <a:t>under’t</a:t>
                      </a:r>
                      <a:r>
                        <a:rPr lang="en-GB" sz="900" b="1" dirty="0">
                          <a:solidFill>
                            <a:schemeClr val="tx1"/>
                          </a:solidFill>
                          <a:latin typeface="Century Gothic" panose="020B0502020202020204" pitchFamily="34"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1:5</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‘A dagger of the mind, a false creation, proceeding from the heat-oppressed brain?’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2:1</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‘Will all great Neptune’s ocean wash this blood clean from my hand?’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2:2</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387639"/>
                  </a:ext>
                </a:extLst>
              </a:tr>
              <a:tr h="15150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‘Methought I head a voice cry, ‘Sleep no more: Macbeth does murder sleep.’</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2:2</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kern="1200" dirty="0">
                        <a:solidFill>
                          <a:schemeClr val="tx1"/>
                        </a:solidFill>
                        <a:effectLst/>
                        <a:latin typeface="Century Gothic" panose="020B0502020202020204" pitchFamily="34" charset="0"/>
                        <a:ea typeface="+mn-ea"/>
                        <a:cs typeface="+mn-cs"/>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‘A little water clears us of this deed. How easy it is!’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2:2</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900" b="1" dirty="0">
                          <a:solidFill>
                            <a:schemeClr val="tx1"/>
                          </a:solidFill>
                          <a:latin typeface="Century Gothic" panose="020B0502020202020204" pitchFamily="34" charset="0"/>
                        </a:rPr>
                        <a:t>‘O horror, horror, horror…most sacrilegious murder hath broke </a:t>
                      </a:r>
                      <a:r>
                        <a:rPr lang="en-GB" sz="900" b="1" dirty="0" err="1">
                          <a:solidFill>
                            <a:schemeClr val="tx1"/>
                          </a:solidFill>
                          <a:latin typeface="Century Gothic" panose="020B0502020202020204" pitchFamily="34" charset="0"/>
                        </a:rPr>
                        <a:t>ope</a:t>
                      </a:r>
                      <a:r>
                        <a:rPr lang="en-GB" sz="900" b="1" dirty="0">
                          <a:solidFill>
                            <a:schemeClr val="tx1"/>
                          </a:solidFill>
                          <a:latin typeface="Century Gothic" panose="020B0502020202020204" pitchFamily="34" charset="0"/>
                        </a:rPr>
                        <a:t> the Lord’s anointed temple’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2:3</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‘I’ll to England … to Ireland, I. There’s daggers in men’s smiles; the </a:t>
                      </a:r>
                      <a:r>
                        <a:rPr lang="en-GB" sz="900" b="1" dirty="0" err="1">
                          <a:solidFill>
                            <a:schemeClr val="tx1"/>
                          </a:solidFill>
                          <a:latin typeface="Century Gothic" panose="020B0502020202020204" pitchFamily="34" charset="0"/>
                        </a:rPr>
                        <a:t>near’er</a:t>
                      </a:r>
                      <a:r>
                        <a:rPr lang="en-GB" sz="900" b="1" dirty="0">
                          <a:solidFill>
                            <a:schemeClr val="tx1"/>
                          </a:solidFill>
                          <a:latin typeface="Century Gothic" panose="020B0502020202020204" pitchFamily="34" charset="0"/>
                        </a:rPr>
                        <a:t> in blood, the nearer bloody’</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2:3</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7366475"/>
                  </a:ext>
                </a:extLst>
              </a:tr>
              <a:tr h="1804038">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‘I fear thou </a:t>
                      </a:r>
                      <a:r>
                        <a:rPr lang="en-GB" sz="900" b="1" dirty="0" err="1">
                          <a:solidFill>
                            <a:schemeClr val="tx1"/>
                          </a:solidFill>
                          <a:latin typeface="Century Gothic" panose="020B0502020202020204" pitchFamily="34" charset="0"/>
                        </a:rPr>
                        <a:t>played’st</a:t>
                      </a:r>
                      <a:r>
                        <a:rPr lang="en-GB" sz="900" b="1" dirty="0">
                          <a:solidFill>
                            <a:schemeClr val="tx1"/>
                          </a:solidFill>
                          <a:latin typeface="Century Gothic" panose="020B0502020202020204" pitchFamily="34" charset="0"/>
                        </a:rPr>
                        <a:t> most foully </a:t>
                      </a:r>
                      <a:r>
                        <a:rPr lang="en-GB" sz="900" b="1" dirty="0" err="1">
                          <a:solidFill>
                            <a:schemeClr val="tx1"/>
                          </a:solidFill>
                          <a:latin typeface="Century Gothic" panose="020B0502020202020204" pitchFamily="34" charset="0"/>
                        </a:rPr>
                        <a:t>for’t</a:t>
                      </a:r>
                      <a:r>
                        <a:rPr lang="en-GB" sz="900" b="1" dirty="0">
                          <a:solidFill>
                            <a:schemeClr val="tx1"/>
                          </a:solidFill>
                          <a:latin typeface="Century Gothic" panose="020B0502020202020204" pitchFamily="34" charset="0"/>
                        </a:rPr>
                        <a:t>’</a:t>
                      </a:r>
                    </a:p>
                    <a:p>
                      <a:pPr marL="0" indent="0" algn="ctr" fontAlgn="ctr">
                        <a:buFontTx/>
                        <a:buNone/>
                      </a:pPr>
                      <a:r>
                        <a:rPr lang="en-GB" sz="900" b="1" i="0" dirty="0">
                          <a:solidFill>
                            <a:schemeClr val="tx1"/>
                          </a:solidFill>
                          <a:effectLst/>
                          <a:latin typeface="Century Gothic" panose="020B0502020202020204" pitchFamily="34" charset="0"/>
                        </a:rPr>
                        <a:t>3:1</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‘Upon my head they </a:t>
                      </a:r>
                      <a:r>
                        <a:rPr lang="en-GB" sz="900" b="1" dirty="0" err="1">
                          <a:solidFill>
                            <a:schemeClr val="tx1"/>
                          </a:solidFill>
                          <a:latin typeface="Century Gothic" panose="020B0502020202020204" pitchFamily="34" charset="0"/>
                        </a:rPr>
                        <a:t>plac’d</a:t>
                      </a:r>
                      <a:r>
                        <a:rPr lang="en-GB" sz="900" b="1" dirty="0">
                          <a:solidFill>
                            <a:schemeClr val="tx1"/>
                          </a:solidFill>
                          <a:latin typeface="Century Gothic" panose="020B0502020202020204" pitchFamily="34" charset="0"/>
                        </a:rPr>
                        <a:t> a fruitless crown And put a barren sceptre in my gripe’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3:1</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‘We have scotched the snake, not killed it.’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3:2</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‘O, full of scorpions is my mind, dear wife!’</a:t>
                      </a:r>
                    </a:p>
                    <a:p>
                      <a:pPr marL="0" marR="0" lvl="0" indent="0" algn="ctr" defTabSz="685800" rtl="0" eaLnBrk="1" fontAlgn="ctr"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3:2</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06568733"/>
                  </a:ext>
                </a:extLst>
              </a:tr>
              <a:tr h="17006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‘Then comes my fit again…now I am cabined, cribbed, confined.’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3:4</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‘I am in blood stepped in so far that should I wade no more’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3:4</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‘O nation miserable! With an </a:t>
                      </a:r>
                      <a:r>
                        <a:rPr lang="en-GB" sz="900" b="1" i="0" dirty="0" err="1">
                          <a:solidFill>
                            <a:schemeClr val="tx1"/>
                          </a:solidFill>
                          <a:effectLst/>
                          <a:latin typeface="Century Gothic" panose="020B0502020202020204" pitchFamily="34" charset="0"/>
                        </a:rPr>
                        <a:t>untitl’d</a:t>
                      </a:r>
                      <a:r>
                        <a:rPr lang="en-GB" sz="900" b="1" i="0" dirty="0">
                          <a:solidFill>
                            <a:schemeClr val="tx1"/>
                          </a:solidFill>
                          <a:effectLst/>
                          <a:latin typeface="Century Gothic" panose="020B0502020202020204" pitchFamily="34" charset="0"/>
                        </a:rPr>
                        <a:t> tyrant, bloody-</a:t>
                      </a:r>
                      <a:r>
                        <a:rPr lang="en-GB" sz="900" b="1" i="0" dirty="0" err="1">
                          <a:solidFill>
                            <a:schemeClr val="tx1"/>
                          </a:solidFill>
                          <a:effectLst/>
                          <a:latin typeface="Century Gothic" panose="020B0502020202020204" pitchFamily="34" charset="0"/>
                        </a:rPr>
                        <a:t>sceptr’d</a:t>
                      </a:r>
                      <a:r>
                        <a:rPr lang="en-GB" sz="900" b="1" i="0" dirty="0">
                          <a:solidFill>
                            <a:schemeClr val="tx1"/>
                          </a:solidFill>
                          <a:effectLst/>
                          <a:latin typeface="Century Gothic" panose="020B0502020202020204" pitchFamily="34"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4:3</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‘Out damned spot…here’s the smell of blood still; all the perfumes of Arabia will not sweeten this little hand’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5:1</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kern="1200" dirty="0">
                        <a:solidFill>
                          <a:schemeClr val="tx1"/>
                        </a:solidFill>
                        <a:effectLst/>
                        <a:latin typeface="Century Gothic" panose="020B0502020202020204" pitchFamily="34" charset="0"/>
                        <a:ea typeface="+mn-ea"/>
                        <a:cs typeface="+mn-cs"/>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30896954"/>
                  </a:ext>
                </a:extLst>
              </a:tr>
              <a:tr h="15150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‘I’ll fight till from my bones my flesh be hacked’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dirty="0">
                          <a:solidFill>
                            <a:schemeClr val="tx1"/>
                          </a:solidFill>
                          <a:latin typeface="Century Gothic" panose="020B0502020202020204" pitchFamily="34" charset="0"/>
                        </a:rPr>
                        <a:t>5:3</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‘Out, out brief candle, Life’s but a walking shadow, a poor player that struts and frets his hour upon the stage’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5:5</a:t>
                      </a:r>
                    </a:p>
                    <a:p>
                      <a:pPr marL="0" indent="0" algn="ctr">
                        <a:buFontTx/>
                        <a:buNone/>
                      </a:pPr>
                      <a:endParaRPr lang="en-GB" sz="900" b="1"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‘Despair thy charm, and let the angel whom thou still hast </a:t>
                      </a:r>
                      <a:r>
                        <a:rPr lang="en-GB" sz="900" b="1" i="0" dirty="0" err="1">
                          <a:solidFill>
                            <a:schemeClr val="tx1"/>
                          </a:solidFill>
                          <a:effectLst/>
                          <a:latin typeface="Century Gothic" panose="020B0502020202020204" pitchFamily="34" charset="0"/>
                        </a:rPr>
                        <a:t>serv’d</a:t>
                      </a:r>
                      <a:r>
                        <a:rPr lang="en-GB" sz="900" b="1" i="0" dirty="0">
                          <a:solidFill>
                            <a:schemeClr val="tx1"/>
                          </a:solidFill>
                          <a:effectLst/>
                          <a:latin typeface="Century Gothic" panose="020B0502020202020204" pitchFamily="34" charset="0"/>
                        </a:rPr>
                        <a:t> tell thee, Macduff was from his mother’s womb untimely </a:t>
                      </a:r>
                      <a:r>
                        <a:rPr lang="en-GB" sz="900" b="1" i="0" dirty="0" err="1">
                          <a:solidFill>
                            <a:schemeClr val="tx1"/>
                          </a:solidFill>
                          <a:effectLst/>
                          <a:latin typeface="Century Gothic" panose="020B0502020202020204" pitchFamily="34" charset="0"/>
                        </a:rPr>
                        <a:t>rip’d</a:t>
                      </a:r>
                      <a:r>
                        <a:rPr lang="en-GB" sz="900" b="1" i="0" dirty="0">
                          <a:solidFill>
                            <a:schemeClr val="tx1"/>
                          </a:solidFill>
                          <a:effectLst/>
                          <a:latin typeface="Century Gothic" panose="020B0502020202020204" pitchFamily="34"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i="0" dirty="0">
                          <a:solidFill>
                            <a:schemeClr val="tx1"/>
                          </a:solidFill>
                          <a:effectLst/>
                          <a:latin typeface="Century Gothic" panose="020B0502020202020204" pitchFamily="34" charset="0"/>
                        </a:rPr>
                        <a:t>5:8</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‘This dead butcher and his fiend-like queen’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5:9</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i="0" kern="1200" dirty="0">
                        <a:solidFill>
                          <a:schemeClr val="tx1"/>
                        </a:solidFill>
                        <a:effectLst/>
                        <a:latin typeface="Century Gothic" panose="020B0502020202020204" pitchFamily="34" charset="0"/>
                        <a:ea typeface="+mn-ea"/>
                        <a:cs typeface="+mn-cs"/>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1275941"/>
                  </a:ext>
                </a:extLst>
              </a:tr>
            </a:tbl>
          </a:graphicData>
        </a:graphic>
      </p:graphicFrame>
    </p:spTree>
    <p:extLst>
      <p:ext uri="{BB962C8B-B14F-4D97-AF65-F5344CB8AC3E}">
        <p14:creationId xmlns:p14="http://schemas.microsoft.com/office/powerpoint/2010/main" val="8227769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605</TotalTime>
  <Words>1296</Words>
  <Application>Microsoft Office PowerPoint</Application>
  <PresentationFormat>A4 Paper (210x297 mm)</PresentationFormat>
  <Paragraphs>148</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Calibri Light</vt:lpstr>
      <vt:lpstr>Century Gothic</vt:lpstr>
      <vt:lpstr>Tahoma</vt:lpstr>
      <vt:lpstr>Wingdings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Sheehan</dc:creator>
  <cp:lastModifiedBy>Claire Collinge</cp:lastModifiedBy>
  <cp:revision>38</cp:revision>
  <cp:lastPrinted>2025-07-07T08:28:26Z</cp:lastPrinted>
  <dcterms:created xsi:type="dcterms:W3CDTF">2025-06-27T12:31:27Z</dcterms:created>
  <dcterms:modified xsi:type="dcterms:W3CDTF">2025-07-07T08:41:32Z</dcterms:modified>
</cp:coreProperties>
</file>