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4"/>
  </p:notesMasterIdLst>
  <p:sldIdLst>
    <p:sldId id="262" r:id="rId2"/>
    <p:sldId id="263" r:id="rId3"/>
  </p:sldIdLst>
  <p:sldSz cx="12192000" cy="16256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/>
    <p:restoredTop sz="94747"/>
  </p:normalViewPr>
  <p:slideViewPr>
    <p:cSldViewPr snapToGrid="0" snapToObjects="1">
      <p:cViewPr varScale="1">
        <p:scale>
          <a:sx n="29" d="100"/>
          <a:sy n="29" d="100"/>
        </p:scale>
        <p:origin x="20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8BBB8-E315-48E9-A8E7-AE31447BB47C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FE400-9998-4F5F-80D4-08BC83AC13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64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95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74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85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72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87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9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16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9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492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65643-F7F7-4149-B2D2-7C0AC7613D77}" type="datetimeFigureOut">
              <a:rPr lang="en-GB" smtClean="0"/>
              <a:t>10/07/2025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90475-A5AE-9F46-89EC-B070F7A1AC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29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37D2D8B0-4E72-416B-8A13-B630A99A7918}"/>
              </a:ext>
            </a:extLst>
          </p:cNvPr>
          <p:cNvSpPr txBox="1"/>
          <p:nvPr/>
        </p:nvSpPr>
        <p:spPr>
          <a:xfrm>
            <a:off x="323623" y="10179570"/>
            <a:ext cx="3203453" cy="5863144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500" b="1" dirty="0"/>
              <a:t>Level 1 Connectives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Because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Unless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After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While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Before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Until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500" b="1" dirty="0"/>
              <a:t>By the time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Since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When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As long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As soon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Despite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Though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C50A09-66CE-434E-97B1-186B2F3102FF}"/>
              </a:ext>
            </a:extLst>
          </p:cNvPr>
          <p:cNvSpPr/>
          <p:nvPr/>
        </p:nvSpPr>
        <p:spPr>
          <a:xfrm>
            <a:off x="377120" y="1002932"/>
            <a:ext cx="569387" cy="2151394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/>
              <a:t>Structure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611853" y="310559"/>
            <a:ext cx="1191698" cy="569387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/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565482" y="291104"/>
            <a:ext cx="9901480" cy="569387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/>
              <a:t>GCSE English Language Paper 2 – Non Fiction Writing </a:t>
            </a:r>
          </a:p>
        </p:txBody>
      </p:sp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48BE9F2A-F27C-4CA5-B515-D9A4F3064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403055"/>
              </p:ext>
            </p:extLst>
          </p:nvPr>
        </p:nvGraphicFramePr>
        <p:xfrm>
          <a:off x="1145634" y="1045118"/>
          <a:ext cx="10705840" cy="21092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1168">
                  <a:extLst>
                    <a:ext uri="{9D8B030D-6E8A-4147-A177-3AD203B41FA5}">
                      <a16:colId xmlns:a16="http://schemas.microsoft.com/office/drawing/2014/main" val="3367969113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52871620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598292220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2675629762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1588763742"/>
                    </a:ext>
                  </a:extLst>
                </a:gridCol>
              </a:tblGrid>
              <a:tr h="579604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 - Persona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You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 - Anecdote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We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 – Circle Back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366250"/>
                  </a:ext>
                </a:extLst>
              </a:tr>
              <a:tr h="1529604"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Introduce yourself &amp; your opinion</a:t>
                      </a:r>
                      <a:endParaRPr lang="en-GB" sz="2200" i="0" dirty="0"/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Directly address your reader – argue your case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0" dirty="0"/>
                        <a:t>Tell a story to illustrate your point</a:t>
                      </a:r>
                      <a:endParaRPr lang="en-GB" sz="2200" i="0" dirty="0"/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‘We all know what it’s like when…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Return to the beginning – why you think / feel this way</a:t>
                      </a:r>
                      <a:endParaRPr lang="en-GB" sz="2200" i="0" dirty="0"/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572725"/>
                  </a:ext>
                </a:extLst>
              </a:tr>
            </a:tbl>
          </a:graphicData>
        </a:graphic>
      </p:graphicFrame>
      <p:graphicFrame>
        <p:nvGraphicFramePr>
          <p:cNvPr id="20" name="Table 3">
            <a:extLst>
              <a:ext uri="{FF2B5EF4-FFF2-40B4-BE49-F238E27FC236}">
                <a16:creationId xmlns:a16="http://schemas.microsoft.com/office/drawing/2014/main" id="{7546E568-0B45-4856-A2DA-C50BA833F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835381"/>
              </p:ext>
            </p:extLst>
          </p:nvPr>
        </p:nvGraphicFramePr>
        <p:xfrm>
          <a:off x="1145634" y="5369182"/>
          <a:ext cx="10705842" cy="21092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4307">
                  <a:extLst>
                    <a:ext uri="{9D8B030D-6E8A-4147-A177-3AD203B41FA5}">
                      <a16:colId xmlns:a16="http://schemas.microsoft.com/office/drawing/2014/main" val="793842531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3888048052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730619282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1457291788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1339692711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3422637704"/>
                    </a:ext>
                  </a:extLst>
                </a:gridCol>
              </a:tblGrid>
              <a:tr h="2109209">
                <a:tc>
                  <a:txBody>
                    <a:bodyPr/>
                    <a:lstStyle/>
                    <a:p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1: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i="1" dirty="0">
                          <a:solidFill>
                            <a:schemeClr val="tx1"/>
                          </a:solidFill>
                          <a:latin typeface="+mn-lt"/>
                        </a:rPr>
                        <a:t>I felt a wave of anger flow through me… cast adrift in an ocean of… a deluge of…</a:t>
                      </a:r>
                      <a:endParaRPr lang="en-GB" sz="1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2: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Then I felt a fire burn within me… a spark of hope ignited </a:t>
                      </a:r>
                      <a:endParaRPr lang="en-GB" sz="2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3: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We are being attacked by… under siege from… We must defend…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4: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…a disease … a virus… infecting us… an incurable disorder…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5: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My mind is a labyrinth, chaos, getting lost amongst my thoughts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6: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Fear stalks me, always following behind, or waiting for me</a:t>
                      </a:r>
                      <a:endParaRPr lang="en-GB" sz="2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566386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A1142B38-FE44-46BB-AFC6-1ED679275B45}"/>
              </a:ext>
            </a:extLst>
          </p:cNvPr>
          <p:cNvSpPr/>
          <p:nvPr/>
        </p:nvSpPr>
        <p:spPr>
          <a:xfrm>
            <a:off x="377120" y="5401560"/>
            <a:ext cx="553998" cy="2065387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/>
              <a:t>Metaphors</a:t>
            </a:r>
            <a:endParaRPr lang="en-GB" sz="2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D7AE39-3502-43A8-BAA8-BB5D51B95F63}"/>
              </a:ext>
            </a:extLst>
          </p:cNvPr>
          <p:cNvSpPr txBox="1"/>
          <p:nvPr/>
        </p:nvSpPr>
        <p:spPr>
          <a:xfrm>
            <a:off x="3906219" y="10182473"/>
            <a:ext cx="3203453" cy="5863144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500" b="1" dirty="0"/>
              <a:t>Level 2 Connectives</a:t>
            </a:r>
          </a:p>
          <a:p>
            <a:endParaRPr lang="en-GB" sz="2500" b="1" dirty="0"/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Although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Now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Just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As much 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Wherever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Whereas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Whether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Whenever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Whoever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>
                <a:ea typeface="Calibri" panose="020F0502020204030204" pitchFamily="34" charset="0"/>
                <a:cs typeface="Times New Roman" panose="02020603050405020304" pitchFamily="18" charset="0"/>
              </a:rPr>
              <a:t>Whatever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500" b="1" dirty="0"/>
              <a:t>As a result of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GB" sz="2500" b="1" dirty="0"/>
              <a:t>Rather than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GB" sz="25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5C2F12-695B-424F-BDA9-0863360575DE}"/>
              </a:ext>
            </a:extLst>
          </p:cNvPr>
          <p:cNvSpPr txBox="1"/>
          <p:nvPr/>
        </p:nvSpPr>
        <p:spPr>
          <a:xfrm>
            <a:off x="7447887" y="10179570"/>
            <a:ext cx="3203453" cy="5863144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500" b="1" dirty="0"/>
              <a:t>Level 3 Connectives</a:t>
            </a:r>
          </a:p>
          <a:p>
            <a:endParaRPr lang="en-GB" sz="2500" b="1" dirty="0"/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Even though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If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In order to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In order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In case of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So that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500" b="1" dirty="0"/>
              <a:t>Provided that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500" b="1" dirty="0"/>
              <a:t>Like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500" b="1" dirty="0"/>
              <a:t>It was as if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500" b="1" dirty="0"/>
              <a:t>As if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500" b="1" dirty="0"/>
              <a:t>As though</a:t>
            </a:r>
          </a:p>
          <a:p>
            <a:pPr marL="457200" indent="-457200">
              <a:buFont typeface="+mj-lt"/>
              <a:buAutoNum type="arabicPeriod" startAt="8"/>
              <a:defRPr/>
            </a:pPr>
            <a:r>
              <a:rPr lang="en-GB" sz="2500" b="1" dirty="0"/>
              <a:t>If only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GB" sz="2500" b="1" dirty="0"/>
              <a:t>Even if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BFB8BB-FDDF-457A-968C-EE19532F952F}"/>
              </a:ext>
            </a:extLst>
          </p:cNvPr>
          <p:cNvSpPr/>
          <p:nvPr/>
        </p:nvSpPr>
        <p:spPr>
          <a:xfrm>
            <a:off x="10873472" y="10179569"/>
            <a:ext cx="954107" cy="5895461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800" b="1" dirty="0">
                <a:latin typeface="+mj-lt"/>
              </a:rPr>
              <a:t>Connectives for sophisticated thinking</a:t>
            </a:r>
            <a:endParaRPr lang="en-GB" sz="2400" b="1" i="1" dirty="0">
              <a:latin typeface="+mj-lt"/>
            </a:endParaRPr>
          </a:p>
          <a:p>
            <a:pPr algn="ctr"/>
            <a:endParaRPr lang="en-GB" sz="2200" b="1" dirty="0"/>
          </a:p>
        </p:txBody>
      </p:sp>
      <p:graphicFrame>
        <p:nvGraphicFramePr>
          <p:cNvPr id="18" name="Table 3">
            <a:extLst>
              <a:ext uri="{FF2B5EF4-FFF2-40B4-BE49-F238E27FC236}">
                <a16:creationId xmlns:a16="http://schemas.microsoft.com/office/drawing/2014/main" id="{2A25C329-DE18-4F88-BF6B-7CCAFDC4E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422678"/>
              </p:ext>
            </p:extLst>
          </p:nvPr>
        </p:nvGraphicFramePr>
        <p:xfrm>
          <a:off x="377120" y="7645185"/>
          <a:ext cx="10705842" cy="234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4307">
                  <a:extLst>
                    <a:ext uri="{9D8B030D-6E8A-4147-A177-3AD203B41FA5}">
                      <a16:colId xmlns:a16="http://schemas.microsoft.com/office/drawing/2014/main" val="793842531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3888048052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730619282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1457291788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1339692711"/>
                    </a:ext>
                  </a:extLst>
                </a:gridCol>
                <a:gridCol w="1784307">
                  <a:extLst>
                    <a:ext uri="{9D8B030D-6E8A-4147-A177-3AD203B41FA5}">
                      <a16:colId xmlns:a16="http://schemas.microsoft.com/office/drawing/2014/main" val="3422637704"/>
                    </a:ext>
                  </a:extLst>
                </a:gridCol>
              </a:tblGrid>
              <a:tr h="2109209">
                <a:tc>
                  <a:txBody>
                    <a:bodyPr/>
                    <a:lstStyle/>
                    <a:p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7: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latin typeface="+mn-lt"/>
                        </a:rPr>
                        <a:t>…the relentless pounding of shells … the incessant barking of teachers /cruel gossip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8: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…the untamed landscape of entertainment, video games stand tall and proud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9: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…a dense / captivating jungle waiting to be explored. venturing into a wilderness</a:t>
                      </a:r>
                      <a:endParaRPr lang="en-GB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10: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i="1" dirty="0">
                          <a:solidFill>
                            <a:schemeClr val="tx1"/>
                          </a:solidFill>
                          <a:latin typeface="+mn-lt"/>
                        </a:rPr>
                        <a:t>…diving into the tropical world of video games can be exhilarating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11: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Step right up, ladies and gentlemen, to witness the extraordinary display of…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+mn-lt"/>
                        </a:rPr>
                        <a:t>Metaphor 12:</a:t>
                      </a:r>
                    </a:p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+mn-lt"/>
                        </a:rPr>
                        <a:t>Spectacle… a never-ending circus, seemingly endless entertaining</a:t>
                      </a:r>
                      <a:endParaRPr lang="en-GB" sz="2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7566386"/>
                  </a:ext>
                </a:extLst>
              </a:tr>
            </a:tbl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4B39ACBA-114B-42C5-B33E-6387B89B9DB2}"/>
              </a:ext>
            </a:extLst>
          </p:cNvPr>
          <p:cNvSpPr/>
          <p:nvPr/>
        </p:nvSpPr>
        <p:spPr>
          <a:xfrm>
            <a:off x="11215149" y="7632452"/>
            <a:ext cx="553998" cy="2346960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400" b="1" dirty="0"/>
              <a:t>Metaphors</a:t>
            </a:r>
            <a:endParaRPr lang="en-GB" sz="2200" b="1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BB00B70-E209-41C9-A7C1-D7ABCA9943CA}"/>
              </a:ext>
            </a:extLst>
          </p:cNvPr>
          <p:cNvSpPr/>
          <p:nvPr/>
        </p:nvSpPr>
        <p:spPr>
          <a:xfrm>
            <a:off x="11282087" y="3280569"/>
            <a:ext cx="569387" cy="1934551"/>
          </a:xfrm>
          <a:prstGeom prst="rect">
            <a:avLst/>
          </a:prstGeom>
          <a:ln w="57150">
            <a:solidFill>
              <a:schemeClr val="bg1">
                <a:lumMod val="75000"/>
              </a:schemeClr>
            </a:solidFill>
          </a:ln>
        </p:spPr>
        <p:txBody>
          <a:bodyPr vert="vert270" wrap="square" anchor="ctr">
            <a:spAutoFit/>
          </a:bodyPr>
          <a:lstStyle/>
          <a:p>
            <a:pPr algn="ctr"/>
            <a:r>
              <a:rPr lang="en-GB" sz="2500" b="1" dirty="0"/>
              <a:t>Structure</a:t>
            </a:r>
          </a:p>
        </p:txBody>
      </p:sp>
      <p:graphicFrame>
        <p:nvGraphicFramePr>
          <p:cNvPr id="23" name="Table 8">
            <a:extLst>
              <a:ext uri="{FF2B5EF4-FFF2-40B4-BE49-F238E27FC236}">
                <a16:creationId xmlns:a16="http://schemas.microsoft.com/office/drawing/2014/main" id="{D18C2B24-C0BF-4949-8689-74E774EEF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2754"/>
              </p:ext>
            </p:extLst>
          </p:nvPr>
        </p:nvGraphicFramePr>
        <p:xfrm>
          <a:off x="377122" y="3280570"/>
          <a:ext cx="10705840" cy="1954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1168">
                  <a:extLst>
                    <a:ext uri="{9D8B030D-6E8A-4147-A177-3AD203B41FA5}">
                      <a16:colId xmlns:a16="http://schemas.microsoft.com/office/drawing/2014/main" val="3367969113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52871620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598292220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2675629762"/>
                    </a:ext>
                  </a:extLst>
                </a:gridCol>
                <a:gridCol w="2141168">
                  <a:extLst>
                    <a:ext uri="{9D8B030D-6E8A-4147-A177-3AD203B41FA5}">
                      <a16:colId xmlns:a16="http://schemas.microsoft.com/office/drawing/2014/main" val="1588763742"/>
                    </a:ext>
                  </a:extLst>
                </a:gridCol>
              </a:tblGrid>
              <a:tr h="419181"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DROP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SHIFT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QUESTION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SOLUTION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i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CALL for action</a:t>
                      </a:r>
                      <a:endParaRPr lang="en-GB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366250"/>
                  </a:ext>
                </a:extLst>
              </a:tr>
              <a:tr h="1496996"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drop reader into it: describe the current issue/ problem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0" dirty="0"/>
                        <a:t>shift back to a previous time – what was it like then? 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0" dirty="0">
                          <a:solidFill>
                            <a:schemeClr val="tx1"/>
                          </a:solidFill>
                        </a:rPr>
                        <a:t>Qu</a:t>
                      </a:r>
                      <a:r>
                        <a:rPr lang="en-GB" sz="2200" b="1" i="0" dirty="0"/>
                        <a:t>estion reader –rhetorical Qs / hypophora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b="1" i="0" dirty="0">
                          <a:solidFill>
                            <a:schemeClr val="tx1"/>
                          </a:solidFill>
                        </a:rPr>
                        <a:t>What can be done? How can issue/problem be resolved?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 i="0" dirty="0"/>
                        <a:t>Demand the reader do something</a:t>
                      </a:r>
                    </a:p>
                  </a:txBody>
                  <a:tcPr>
                    <a:lnL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572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8256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8A1CE09-82F4-3742-B8AE-AC903C0B066B}"/>
              </a:ext>
            </a:extLst>
          </p:cNvPr>
          <p:cNvSpPr/>
          <p:nvPr/>
        </p:nvSpPr>
        <p:spPr>
          <a:xfrm>
            <a:off x="10611853" y="268562"/>
            <a:ext cx="1089079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rgbClr val="FF0000"/>
                </a:solidFill>
              </a:rPr>
              <a:t>KO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52EA648-6EFA-8848-951B-17BEAB5D3A19}"/>
              </a:ext>
            </a:extLst>
          </p:cNvPr>
          <p:cNvSpPr/>
          <p:nvPr/>
        </p:nvSpPr>
        <p:spPr>
          <a:xfrm>
            <a:off x="491068" y="268563"/>
            <a:ext cx="9975894" cy="569387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100" b="1" dirty="0">
                <a:solidFill>
                  <a:schemeClr val="bg1">
                    <a:lumMod val="75000"/>
                  </a:schemeClr>
                </a:solidFill>
              </a:rPr>
              <a:t>GCSE English Language Paper 2 – </a:t>
            </a:r>
            <a:r>
              <a:rPr lang="en-GB" sz="3100" b="1" dirty="0">
                <a:solidFill>
                  <a:srgbClr val="FF0000"/>
                </a:solidFill>
              </a:rPr>
              <a:t>Non</a:t>
            </a:r>
            <a:r>
              <a:rPr lang="en-GB" sz="3100" b="1" dirty="0">
                <a:solidFill>
                  <a:srgbClr val="00B050"/>
                </a:solidFill>
              </a:rPr>
              <a:t>-Fiction Writing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4BE464-6AC7-4234-8D5B-FCD0C49D1C7F}"/>
              </a:ext>
            </a:extLst>
          </p:cNvPr>
          <p:cNvSpPr txBox="1"/>
          <p:nvPr/>
        </p:nvSpPr>
        <p:spPr>
          <a:xfrm>
            <a:off x="491068" y="1007366"/>
            <a:ext cx="2845178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abnormal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alleviate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altruistic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anguish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apprehensive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arrogant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beacon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blatant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condescending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conscientious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conservative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conspicuous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culpable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cynical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daunting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desperate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disquiet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enigmatic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extravagant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fragile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fruitless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furtive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futile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humbling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hypocrisy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8B08F8-5C35-4D87-B881-C4093CEE5347}"/>
              </a:ext>
            </a:extLst>
          </p:cNvPr>
          <p:cNvSpPr txBox="1"/>
          <p:nvPr/>
        </p:nvSpPr>
        <p:spPr>
          <a:xfrm>
            <a:off x="3530896" y="1007366"/>
            <a:ext cx="2768305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hypothetical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impalpable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inclination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incoherency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incongruous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irrepressible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manipulative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misanthropic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mythical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naïve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nostalgic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oasis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obsession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obstacle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ominous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opaque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ostentatious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overwhelming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perceptive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pervade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phenomenon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plausible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predatory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predicament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prejudiced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C083C0-90EC-476A-9524-6823591C670F}"/>
              </a:ext>
            </a:extLst>
          </p:cNvPr>
          <p:cNvSpPr txBox="1"/>
          <p:nvPr/>
        </p:nvSpPr>
        <p:spPr>
          <a:xfrm>
            <a:off x="6493851" y="1007366"/>
            <a:ext cx="2490439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preposterous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privileged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profound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rapacious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reckless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refuge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resolution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righteous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romantic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sanctuary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sinister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solitary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spontaneous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spurious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stereotypical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stigma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stoical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susceptible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transparent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tremulous 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trifle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trivial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tumultuous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unsympathetic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visceral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6D1366-DB48-4EB2-8F16-965CE3F65F60}"/>
              </a:ext>
            </a:extLst>
          </p:cNvPr>
          <p:cNvSpPr txBox="1"/>
          <p:nvPr/>
        </p:nvSpPr>
        <p:spPr>
          <a:xfrm>
            <a:off x="9252452" y="1007366"/>
            <a:ext cx="2490439" cy="15034372"/>
          </a:xfrm>
          <a:prstGeom prst="rect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600" b="1" dirty="0"/>
              <a:t>volatile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vulnerable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figment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flagrant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facetious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intricate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makeshift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frantic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sporadic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sustainable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utmost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eccentric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awe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extenuating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linger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modest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languish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stifle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aggressive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detract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erosion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exasperation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exploitation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feasible</a:t>
            </a:r>
          </a:p>
          <a:p>
            <a:pPr>
              <a:lnSpc>
                <a:spcPct val="150000"/>
              </a:lnSpc>
            </a:pPr>
            <a:r>
              <a:rPr lang="en-GB" sz="2600" b="1" dirty="0"/>
              <a:t>frivolous</a:t>
            </a:r>
          </a:p>
        </p:txBody>
      </p:sp>
    </p:spTree>
    <p:extLst>
      <p:ext uri="{BB962C8B-B14F-4D97-AF65-F5344CB8AC3E}">
        <p14:creationId xmlns:p14="http://schemas.microsoft.com/office/powerpoint/2010/main" val="2879551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517</Words>
  <Application>Microsoft Office PowerPoint</Application>
  <PresentationFormat>Custom</PresentationFormat>
  <Paragraphs>197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Ahern</cp:lastModifiedBy>
  <cp:revision>65</cp:revision>
  <cp:lastPrinted>2024-12-02T15:51:00Z</cp:lastPrinted>
  <dcterms:created xsi:type="dcterms:W3CDTF">2023-12-03T07:53:46Z</dcterms:created>
  <dcterms:modified xsi:type="dcterms:W3CDTF">2025-07-10T10:00:54Z</dcterms:modified>
</cp:coreProperties>
</file>