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7" r:id="rId2"/>
    <p:sldId id="266" r:id="rId3"/>
  </p:sldIdLst>
  <p:sldSz cx="12192000" cy="16256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FF6600"/>
    <a:srgbClr val="CC99FF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2"/>
    <p:restoredTop sz="94747"/>
  </p:normalViewPr>
  <p:slideViewPr>
    <p:cSldViewPr snapToGrid="0" snapToObjects="1">
      <p:cViewPr varScale="1">
        <p:scale>
          <a:sx n="49" d="100"/>
          <a:sy n="49" d="100"/>
        </p:scale>
        <p:origin x="30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5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72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A026A7-36D3-CD49-A0A5-F0E2E97E32A8}"/>
              </a:ext>
            </a:extLst>
          </p:cNvPr>
          <p:cNvSpPr/>
          <p:nvPr/>
        </p:nvSpPr>
        <p:spPr>
          <a:xfrm>
            <a:off x="313393" y="990371"/>
            <a:ext cx="523220" cy="1216104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200" b="1" dirty="0">
                <a:latin typeface="Candara" panose="020E0502030303020204" pitchFamily="34" charset="0"/>
              </a:rPr>
              <a:t>Q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1205B5-BD03-D447-B484-E1208E9FC8B3}"/>
              </a:ext>
            </a:extLst>
          </p:cNvPr>
          <p:cNvSpPr/>
          <p:nvPr/>
        </p:nvSpPr>
        <p:spPr>
          <a:xfrm>
            <a:off x="1019705" y="1006918"/>
            <a:ext cx="10905945" cy="1200329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Candara" panose="020E0502030303020204" pitchFamily="34" charset="0"/>
              </a:rPr>
              <a:t>Multiple choice! The Source and the lines of the source are indicated: read through those CAREFULLY first, then colour in – in pen – the circles for the true statements. There will be 4.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1316CD8-249D-3A49-B066-1BB20A70A1E0}"/>
              </a:ext>
            </a:extLst>
          </p:cNvPr>
          <p:cNvSpPr/>
          <p:nvPr/>
        </p:nvSpPr>
        <p:spPr>
          <a:xfrm>
            <a:off x="315560" y="2334390"/>
            <a:ext cx="10995547" cy="4031873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600" dirty="0">
                <a:latin typeface="Candara" panose="020E0502030303020204" pitchFamily="34" charset="0"/>
              </a:rPr>
              <a:t> The question has a specific focus: address it explicitly.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600" dirty="0">
                <a:latin typeface="Candara" panose="020E0502030303020204" pitchFamily="34" charset="0"/>
              </a:rPr>
              <a:t>Analyse the Writer’s use of Language: what the writer implies or suggests, what the reader infers from 2-3 well-selected  quotations.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GB" sz="1600" dirty="0">
                <a:latin typeface="Candara" panose="020E0502030303020204" pitchFamily="34" charset="0"/>
              </a:rPr>
              <a:t>When making inferences, zoom-in on key words / techniques that allow thoughtful chains of inference. </a:t>
            </a:r>
          </a:p>
          <a:p>
            <a:endParaRPr lang="en-GB" sz="1600" dirty="0">
              <a:latin typeface="Candara" panose="020E0502030303020204" pitchFamily="34" charset="0"/>
            </a:endParaRPr>
          </a:p>
          <a:p>
            <a:r>
              <a:rPr lang="en-GB" sz="1600" dirty="0">
                <a:latin typeface="Candara" panose="020E0502030303020204" pitchFamily="34" charset="0"/>
              </a:rPr>
              <a:t>Read between the lines: what’s being hinted? What are the big perceptive ideas and feelings bubbling under the surface? How are these expressed by the writer’s methods?</a:t>
            </a:r>
          </a:p>
          <a:p>
            <a:r>
              <a:rPr lang="en-GB" sz="1600" dirty="0">
                <a:latin typeface="Candara" panose="020E0502030303020204" pitchFamily="34" charset="0"/>
              </a:rPr>
              <a:t>Use conceptual vocabulary to explain thoughtful and well-expressed ideas. Aim to be detailed: extend inference chains and connect or contrast inferences using connectives.</a:t>
            </a:r>
          </a:p>
          <a:p>
            <a:endParaRPr lang="en-GB" sz="1600" dirty="0">
              <a:latin typeface="Candara" panose="020E0502030303020204" pitchFamily="34" charset="0"/>
            </a:endParaRPr>
          </a:p>
          <a:p>
            <a:r>
              <a:rPr lang="en-GB" sz="1600" u="sng" dirty="0">
                <a:latin typeface="Candara" panose="020E0502030303020204" pitchFamily="34" charset="0"/>
              </a:rPr>
              <a:t>S</a:t>
            </a:r>
            <a:r>
              <a:rPr lang="en-GB" sz="1600" dirty="0">
                <a:latin typeface="Candara" panose="020E0502030303020204" pitchFamily="34" charset="0"/>
              </a:rPr>
              <a:t>TATEMENT/</a:t>
            </a:r>
            <a:r>
              <a:rPr lang="en-GB" sz="1600" u="sng" dirty="0">
                <a:latin typeface="Candara" panose="020E0502030303020204" pitchFamily="34" charset="0"/>
              </a:rPr>
              <a:t>QU</a:t>
            </a:r>
            <a:r>
              <a:rPr lang="en-GB" sz="1600" dirty="0">
                <a:latin typeface="Candara" panose="020E0502030303020204" pitchFamily="34" charset="0"/>
              </a:rPr>
              <a:t>OTE/</a:t>
            </a:r>
            <a:r>
              <a:rPr lang="en-GB" sz="1600" u="sng" dirty="0">
                <a:latin typeface="Candara" panose="020E0502030303020204" pitchFamily="34" charset="0"/>
              </a:rPr>
              <a:t>I</a:t>
            </a:r>
            <a:r>
              <a:rPr lang="en-GB" sz="1600" dirty="0">
                <a:latin typeface="Candara" panose="020E0502030303020204" pitchFamily="34" charset="0"/>
              </a:rPr>
              <a:t>NFERENCE CHAIN/WRITER’S </a:t>
            </a:r>
            <a:r>
              <a:rPr lang="en-GB" sz="1600" u="sng" dirty="0">
                <a:latin typeface="Candara" panose="020E0502030303020204" pitchFamily="34" charset="0"/>
              </a:rPr>
              <a:t>D</a:t>
            </a:r>
            <a:r>
              <a:rPr lang="en-GB" sz="1600" dirty="0">
                <a:latin typeface="Candara" panose="020E0502030303020204" pitchFamily="34" charset="0"/>
              </a:rPr>
              <a:t>ECISIONS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The writer uses ___ to describe __ when they write…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This denotes… (means)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If this__ is the case, then that means…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In particular, the writer’s choice of the word “…” suggests also that…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So, on a deeper level this might imply that…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10999794" y="236383"/>
            <a:ext cx="890386" cy="569387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latin typeface="Candara" panose="020E0502030303020204" pitchFamily="34" charset="0"/>
              </a:rPr>
              <a:t>KO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307367" y="220995"/>
            <a:ext cx="10429847" cy="584775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chemeClr val="bg1">
                    <a:lumMod val="65000"/>
                  </a:schemeClr>
                </a:solidFill>
                <a:latin typeface="Candara" panose="020E0502030303020204" pitchFamily="34" charset="0"/>
              </a:rPr>
              <a:t>GCSE English Language Paper 2 – Non-Fiction Reading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93C3E2A-BADE-4B5B-9292-36FF0E83A1F8}"/>
              </a:ext>
            </a:extLst>
          </p:cNvPr>
          <p:cNvSpPr/>
          <p:nvPr/>
        </p:nvSpPr>
        <p:spPr>
          <a:xfrm>
            <a:off x="11444987" y="2334390"/>
            <a:ext cx="492443" cy="4004317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000" b="1" dirty="0">
                <a:latin typeface="Candara" panose="020E0502030303020204" pitchFamily="34" charset="0"/>
              </a:rPr>
              <a:t>Question  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A421DCD-D34E-4209-A7CE-946BFF451B1F}"/>
              </a:ext>
            </a:extLst>
          </p:cNvPr>
          <p:cNvSpPr/>
          <p:nvPr/>
        </p:nvSpPr>
        <p:spPr>
          <a:xfrm>
            <a:off x="974904" y="6613774"/>
            <a:ext cx="10995546" cy="2800767"/>
          </a:xfrm>
          <a:prstGeom prst="rect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just"/>
            <a:r>
              <a:rPr lang="en-GB" sz="1600" dirty="0">
                <a:latin typeface="Candara" panose="020E0502030303020204" pitchFamily="34" charset="0"/>
              </a:rPr>
              <a:t>The question will ask you to compare both sources, so you’ll need to make sure you’ve read them both, but first: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sz="1600" dirty="0">
                <a:latin typeface="Candara" panose="020E0502030303020204" pitchFamily="34" charset="0"/>
              </a:rPr>
              <a:t>WHAT are you being asked to compare? Look for the specific focus, so that you can select the best evidence!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sz="1600" dirty="0">
                <a:latin typeface="Candara" panose="020E0502030303020204" pitchFamily="34" charset="0"/>
              </a:rPr>
              <a:t>HOW are you being asked to compare? Are you looking for a similarity, a difference, both? Check so that you can select linking or contrasting evidence.</a:t>
            </a:r>
          </a:p>
          <a:p>
            <a:r>
              <a:rPr lang="en-GB" sz="1600" i="1" dirty="0">
                <a:latin typeface="Candara" panose="020E0502030303020204" pitchFamily="34" charset="0"/>
              </a:rPr>
              <a:t>Read the sources? Evidence ready? Time to write.</a:t>
            </a:r>
          </a:p>
          <a:p>
            <a:endParaRPr lang="en-GB" sz="1600" i="1" dirty="0">
              <a:latin typeface="Candara" panose="020E0502030303020204" pitchFamily="34" charset="0"/>
            </a:endParaRPr>
          </a:p>
          <a:p>
            <a:r>
              <a:rPr lang="en-GB" sz="1600" b="1" u="sng" dirty="0">
                <a:latin typeface="Candara" panose="020E0502030303020204" pitchFamily="34" charset="0"/>
              </a:rPr>
              <a:t>You get marks for your inferences.</a:t>
            </a:r>
          </a:p>
          <a:p>
            <a:r>
              <a:rPr lang="en-GB" sz="1600" b="1" dirty="0">
                <a:latin typeface="Candara" panose="020E0502030303020204" pitchFamily="34" charset="0"/>
              </a:rPr>
              <a:t>Ensure you have an inference chain for each quotation, and make your inferences as conceptual as you can!</a:t>
            </a:r>
            <a:br>
              <a:rPr lang="en-GB" sz="1600" b="1" dirty="0">
                <a:latin typeface="Candara" panose="020E0502030303020204" pitchFamily="34" charset="0"/>
              </a:rPr>
            </a:br>
            <a:endParaRPr lang="en-GB" sz="1600" b="1" dirty="0">
              <a:latin typeface="Candara" panose="020E0502030303020204" pitchFamily="34" charset="0"/>
            </a:endParaRPr>
          </a:p>
          <a:p>
            <a:r>
              <a:rPr lang="en-GB" sz="1600" b="1" u="sng" dirty="0">
                <a:latin typeface="Candara" panose="020E0502030303020204" pitchFamily="34" charset="0"/>
              </a:rPr>
              <a:t>You get marks for comparison </a:t>
            </a:r>
            <a:r>
              <a:rPr lang="en-GB" sz="1600" b="1" dirty="0">
                <a:latin typeface="Candara" panose="020E0502030303020204" pitchFamily="34" charset="0"/>
              </a:rPr>
              <a:t>so do not forget to connect your sources and inferences!</a:t>
            </a:r>
          </a:p>
          <a:p>
            <a:endParaRPr lang="en-GB" sz="1600" i="1" dirty="0">
              <a:latin typeface="Candara" panose="020E0502030303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6E61C3-3BC6-4B08-AEF1-3FE6A8D09497}"/>
              </a:ext>
            </a:extLst>
          </p:cNvPr>
          <p:cNvSpPr/>
          <p:nvPr/>
        </p:nvSpPr>
        <p:spPr>
          <a:xfrm>
            <a:off x="344170" y="6613774"/>
            <a:ext cx="492443" cy="4814598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000" b="1" dirty="0">
                <a:latin typeface="Candara" panose="020E0502030303020204" pitchFamily="34" charset="0"/>
              </a:rPr>
              <a:t>Question  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2DFF46-67A7-465D-AF51-E18256E911DC}"/>
              </a:ext>
            </a:extLst>
          </p:cNvPr>
          <p:cNvSpPr/>
          <p:nvPr/>
        </p:nvSpPr>
        <p:spPr>
          <a:xfrm>
            <a:off x="6356913" y="9642226"/>
            <a:ext cx="5533267" cy="1815882"/>
          </a:xfrm>
          <a:prstGeom prst="rect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r>
              <a:rPr lang="en-GB" sz="1600" b="1" i="1" dirty="0">
                <a:latin typeface="Candara" panose="020E0502030303020204" pitchFamily="34" charset="0"/>
              </a:rPr>
              <a:t>Contrastingly/Similarly, in Source B, ______ is / are described as “……”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This implies…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…which may also suggest…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If….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Then….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Also, in particular, the word “__” makes me think…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D265902-070F-42C7-955F-C904F57A7904}"/>
              </a:ext>
            </a:extLst>
          </p:cNvPr>
          <p:cNvSpPr/>
          <p:nvPr/>
        </p:nvSpPr>
        <p:spPr>
          <a:xfrm>
            <a:off x="1019705" y="9612490"/>
            <a:ext cx="5154116" cy="1815882"/>
          </a:xfrm>
          <a:prstGeom prst="rect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txBody>
          <a:bodyPr wrap="square" anchor="ctr">
            <a:spAutoFit/>
          </a:bodyPr>
          <a:lstStyle/>
          <a:p>
            <a:r>
              <a:rPr lang="en-GB" sz="1600" b="1" i="1" dirty="0">
                <a:latin typeface="Candara" panose="020E0502030303020204" pitchFamily="34" charset="0"/>
              </a:rPr>
              <a:t>In Source A, ______ is / are described as “……”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600" b="1" i="1" dirty="0">
              <a:latin typeface="Candara" panose="020E0502030303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This implies…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…which may also suggest…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If….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Then….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1600" b="1" i="1" dirty="0">
                <a:latin typeface="Candara" panose="020E0502030303020204" pitchFamily="34" charset="0"/>
              </a:rPr>
              <a:t>Also, in particular, the word “__” makes me think…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0CE3D89-0F2B-4448-9772-85885BBE54CF}"/>
              </a:ext>
            </a:extLst>
          </p:cNvPr>
          <p:cNvSpPr/>
          <p:nvPr/>
        </p:nvSpPr>
        <p:spPr>
          <a:xfrm>
            <a:off x="369652" y="11620413"/>
            <a:ext cx="10941455" cy="4431983"/>
          </a:xfrm>
          <a:prstGeom prst="rect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700" dirty="0">
                <a:latin typeface="Candara" panose="020E0502030303020204" pitchFamily="34" charset="0"/>
              </a:rPr>
              <a:t>Don’t miss this question out! </a:t>
            </a:r>
            <a:r>
              <a:rPr lang="en-GB" sz="1700" u="sng" dirty="0">
                <a:latin typeface="Candara" panose="020E0502030303020204" pitchFamily="34" charset="0"/>
              </a:rPr>
              <a:t>You’ve already read the texts for Q2</a:t>
            </a:r>
            <a:r>
              <a:rPr lang="en-GB" sz="1700" dirty="0">
                <a:latin typeface="Candara" panose="020E0502030303020204" pitchFamily="34" charset="0"/>
              </a:rPr>
              <a:t>, now you’re looking at them in a different way. You’ll be asked to compare the writers’ feelings /opinions / viewpoints / perspectives/ experiences on a specified topic.</a:t>
            </a:r>
          </a:p>
          <a:p>
            <a:r>
              <a:rPr lang="en-GB" dirty="0">
                <a:latin typeface="Candara" panose="020E0502030303020204" pitchFamily="34" charset="0"/>
              </a:rPr>
              <a:t>Form a Thesis Statement intro’: </a:t>
            </a:r>
            <a:r>
              <a:rPr lang="en-GB" b="1" i="1" dirty="0">
                <a:latin typeface="Candara" panose="020E0502030303020204" pitchFamily="34" charset="0"/>
              </a:rPr>
              <a:t>Holistically, the writer of Source A presents a ________ ______ on _________; however the writer of Source B is evidently more ________ </a:t>
            </a:r>
            <a:r>
              <a:rPr lang="en-GB" dirty="0">
                <a:latin typeface="Candara" panose="020E0502030303020204" pitchFamily="34" charset="0"/>
              </a:rPr>
              <a:t>Go beyond positive and negative views; apply the ‘</a:t>
            </a:r>
            <a:r>
              <a:rPr lang="en-GB" b="1" dirty="0">
                <a:latin typeface="Candara" panose="020E0502030303020204" pitchFamily="34" charset="0"/>
              </a:rPr>
              <a:t>PERSPECTIVE VOCABULARY’ </a:t>
            </a:r>
            <a:r>
              <a:rPr lang="en-GB" dirty="0">
                <a:latin typeface="Candara" panose="020E0502030303020204" pitchFamily="34" charset="0"/>
              </a:rPr>
              <a:t>on the opposite page!</a:t>
            </a:r>
          </a:p>
          <a:p>
            <a:r>
              <a:rPr lang="en-GB" b="1" dirty="0">
                <a:latin typeface="Candara" panose="020E0502030303020204" pitchFamily="34" charset="0"/>
              </a:rPr>
              <a:t>Now</a:t>
            </a:r>
            <a:r>
              <a:rPr lang="en-GB" dirty="0">
                <a:latin typeface="Candara" panose="020E0502030303020204" pitchFamily="34" charset="0"/>
              </a:rPr>
              <a:t> we need detail. Analyse the writer’s perspective in Source A. Think: What? How? Why?</a:t>
            </a:r>
          </a:p>
          <a:p>
            <a:r>
              <a:rPr lang="en-GB" dirty="0">
                <a:latin typeface="Candara" panose="020E0502030303020204" pitchFamily="34" charset="0"/>
              </a:rPr>
              <a:t> - Make a </a:t>
            </a:r>
            <a:r>
              <a:rPr lang="en-GB" b="1" i="1" dirty="0">
                <a:latin typeface="Candara" panose="020E0502030303020204" pitchFamily="34" charset="0"/>
              </a:rPr>
              <a:t>statement </a:t>
            </a:r>
            <a:r>
              <a:rPr lang="en-GB" dirty="0">
                <a:latin typeface="Candara" panose="020E0502030303020204" pitchFamily="34" charset="0"/>
              </a:rPr>
              <a:t>expressing WHAT you think the writer’s position is in Source A: </a:t>
            </a:r>
            <a:r>
              <a:rPr lang="en-GB" b="1" i="1" dirty="0">
                <a:latin typeface="Candara" panose="020E0502030303020204" pitchFamily="34" charset="0"/>
              </a:rPr>
              <a:t>The writer describes ______ using quite a ________ tone… </a:t>
            </a:r>
            <a:r>
              <a:rPr lang="en-GB" dirty="0">
                <a:latin typeface="Candara" panose="020E0502030303020204" pitchFamily="34" charset="0"/>
              </a:rPr>
              <a:t>Then embed a quote: </a:t>
            </a:r>
            <a:r>
              <a:rPr lang="en-GB" b="1" i="1" dirty="0">
                <a:latin typeface="Candara" panose="020E0502030303020204" pitchFamily="34" charset="0"/>
              </a:rPr>
              <a:t>This is evident in the phrase “….”  </a:t>
            </a:r>
            <a:r>
              <a:rPr lang="en-GB" dirty="0">
                <a:latin typeface="Candara" panose="020E0502030303020204" pitchFamily="34" charset="0"/>
              </a:rPr>
              <a:t>Form a</a:t>
            </a:r>
            <a:r>
              <a:rPr lang="en-GB" i="1" dirty="0">
                <a:latin typeface="Candara" panose="020E0502030303020204" pitchFamily="34" charset="0"/>
              </a:rPr>
              <a:t> chain of inferences. </a:t>
            </a:r>
            <a:r>
              <a:rPr lang="en-GB" b="1" dirty="0">
                <a:latin typeface="Candara" panose="020E0502030303020204" pitchFamily="34" charset="0"/>
              </a:rPr>
              <a:t>Walk through </a:t>
            </a:r>
            <a:r>
              <a:rPr lang="en-GB" dirty="0">
                <a:latin typeface="Candara" panose="020E0502030303020204" pitchFamily="34" charset="0"/>
              </a:rPr>
              <a:t>your chosen quote in your head, word-by-word: HOW has the writer created meaning, feelings and ideas? What’s the most interesting choice of word and WHY? Explain your thoughts on the writer’s decisions.</a:t>
            </a:r>
            <a:r>
              <a:rPr lang="en-GB" b="1" i="1" dirty="0">
                <a:latin typeface="Candara" panose="020E0502030303020204" pitchFamily="34" charset="0"/>
              </a:rPr>
              <a:t> This implies… Furthermore, we can discern… </a:t>
            </a:r>
            <a:r>
              <a:rPr lang="en-GB" b="1" i="1" u="sng" dirty="0">
                <a:latin typeface="Candara" panose="020E0502030303020204" pitchFamily="34" charset="0"/>
              </a:rPr>
              <a:t>The writer’s key word choice is “…” because it demonstrates… </a:t>
            </a:r>
          </a:p>
          <a:p>
            <a:r>
              <a:rPr lang="en-GB" sz="1700" dirty="0">
                <a:latin typeface="Candara" panose="020E0502030303020204" pitchFamily="34" charset="0"/>
              </a:rPr>
              <a:t>When you introduce your ideas on the writer’s position in Source B, address the question focus and explain if you’ll be looking at a similarity or a difference. </a:t>
            </a:r>
            <a:r>
              <a:rPr lang="en-GB" sz="1700" b="1" i="1" dirty="0">
                <a:latin typeface="Candara" panose="020E0502030303020204" pitchFamily="34" charset="0"/>
              </a:rPr>
              <a:t>Contrastingly/Similarly, in Source B, ______ the writer’s _________ is more _________, as is shown when they describe ___ as “…” </a:t>
            </a:r>
            <a:r>
              <a:rPr lang="en-GB" sz="1700" dirty="0">
                <a:latin typeface="Candara" panose="020E0502030303020204" pitchFamily="34" charset="0"/>
              </a:rPr>
              <a:t>Then, it’s the same approach: a chain of inferences. </a:t>
            </a:r>
            <a:r>
              <a:rPr lang="en-GB" sz="1700" b="1" i="1" dirty="0">
                <a:latin typeface="Candara" panose="020E0502030303020204" pitchFamily="34" charset="0"/>
              </a:rPr>
              <a:t>This makes me think… Moreover, we can infer that… </a:t>
            </a:r>
            <a:r>
              <a:rPr lang="en-GB" sz="1700" b="1" i="1" u="sng" dirty="0">
                <a:latin typeface="Candara" panose="020E0502030303020204" pitchFamily="34" charset="0"/>
              </a:rPr>
              <a:t>The writer’s decision to use the simile “…” suggests…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563037C-C4ED-46F2-9EA9-BE7018959496}"/>
              </a:ext>
            </a:extLst>
          </p:cNvPr>
          <p:cNvSpPr/>
          <p:nvPr/>
        </p:nvSpPr>
        <p:spPr>
          <a:xfrm>
            <a:off x="11428512" y="11620414"/>
            <a:ext cx="492443" cy="4399204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000" b="1" dirty="0">
                <a:latin typeface="Candara" panose="020E0502030303020204" pitchFamily="34" charset="0"/>
              </a:rPr>
              <a:t>Question  4</a:t>
            </a:r>
          </a:p>
        </p:txBody>
      </p:sp>
    </p:spTree>
    <p:extLst>
      <p:ext uri="{BB962C8B-B14F-4D97-AF65-F5344CB8AC3E}">
        <p14:creationId xmlns:p14="http://schemas.microsoft.com/office/powerpoint/2010/main" val="1578320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942BFFF-7E4D-4F8E-9C96-B9C68DD7CCE3}"/>
              </a:ext>
            </a:extLst>
          </p:cNvPr>
          <p:cNvSpPr/>
          <p:nvPr/>
        </p:nvSpPr>
        <p:spPr>
          <a:xfrm>
            <a:off x="3228297" y="904329"/>
            <a:ext cx="2750972" cy="15274823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Exploitation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Superficiality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Ambience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Brutality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Illusion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Criticism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arrogance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hubris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nostalgia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inequality between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the ideology of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abuse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Patriarchal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Hierarchal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fragility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conflict between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Civilised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Socialisation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establishing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contrast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Responsibility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Faith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Victim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exposes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dehumanisation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dread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illuminates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plight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precarious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symbolised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1643EEB-0DED-4970-B7A6-D39DA9AD016A}"/>
              </a:ext>
            </a:extLst>
          </p:cNvPr>
          <p:cNvSpPr/>
          <p:nvPr/>
        </p:nvSpPr>
        <p:spPr>
          <a:xfrm>
            <a:off x="268940" y="904329"/>
            <a:ext cx="2861570" cy="15274823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U</a:t>
            </a: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npredictability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Vulnerability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Innocence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Insignificance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tyranny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Futility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Corruption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a sense of unease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malicious intent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a  cycle of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inferiority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Superiority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effectLst/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Dominance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Egotism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Callousness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Inter-generational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Rebellion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Tension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Conforming to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Challenging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Transformation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troubling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disregard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200" dirty="0">
                <a:latin typeface="Candara" panose="020E0502030303020204" pitchFamily="34" charset="0"/>
              </a:rPr>
              <a:t>shadow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come to terms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Predator/prey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Starkly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200" dirty="0">
                <a:latin typeface="Candara" panose="020E0502030303020204" pitchFamily="34" charset="0"/>
              </a:rPr>
              <a:t>bleak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intention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implication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26CFD8-EEA8-4EA8-A36C-7A561F1B3CFF}"/>
              </a:ext>
            </a:extLst>
          </p:cNvPr>
          <p:cNvSpPr/>
          <p:nvPr/>
        </p:nvSpPr>
        <p:spPr>
          <a:xfrm rot="5400000">
            <a:off x="5872003" y="-5456391"/>
            <a:ext cx="523220" cy="11729346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200" b="1" dirty="0">
                <a:solidFill>
                  <a:schemeClr val="bg1">
                    <a:lumMod val="65000"/>
                  </a:schemeClr>
                </a:solidFill>
              </a:rPr>
              <a:t>Vocabulary to lift your inferences into L4 of the mark scheme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C8D0070-889F-4A99-B6C9-FC04F2481EE8}"/>
              </a:ext>
            </a:extLst>
          </p:cNvPr>
          <p:cNvSpPr/>
          <p:nvPr/>
        </p:nvSpPr>
        <p:spPr>
          <a:xfrm>
            <a:off x="6073517" y="904328"/>
            <a:ext cx="2891846" cy="15274823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sympathy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foreboding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disturbing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 reassuring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dirty="0">
                <a:latin typeface="Candara" panose="020E0502030303020204" pitchFamily="34" charset="0"/>
              </a:rPr>
              <a:t>dilemma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psychological impact of 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power dynamics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relentless nature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morality / immorality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i="1" dirty="0">
                <a:latin typeface="Candara" panose="020E0502030303020204" pitchFamily="34" charset="0"/>
                <a:ea typeface="Calibri" panose="020F0502020204030204" pitchFamily="34" charset="0"/>
                <a:cs typeface="Tahoma" panose="020B0604030504040204" pitchFamily="34" charset="0"/>
              </a:rPr>
              <a:t> animalistic nature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aggrieved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amused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angry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animated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apathetic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apologetic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appreciative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arrogant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assertive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awestruck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bitter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cautionary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celebratory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compassionate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concerned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condescending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Contemptuous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Cynical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0BF66E7-C6F1-4879-B213-75F2C81EEDF3}"/>
              </a:ext>
            </a:extLst>
          </p:cNvPr>
          <p:cNvSpPr/>
          <p:nvPr/>
        </p:nvSpPr>
        <p:spPr>
          <a:xfrm>
            <a:off x="9106438" y="904329"/>
            <a:ext cx="2891846" cy="15274823"/>
          </a:xfrm>
          <a:prstGeom prst="rect">
            <a:avLst/>
          </a:prstGeom>
          <a:ln w="34925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defensive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dehumanising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diplomatic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disappointed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enthusiastic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flippant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formal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frustrated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humble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indignant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intimate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irreverent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judgmental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light-hearted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melodramatic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mocking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moralistic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nostalgic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optimistic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outraged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patronising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patriarchal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pessimistic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resentful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righteous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sentimental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sincere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solemn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sympathetic</a:t>
            </a:r>
          </a:p>
          <a:p>
            <a:pPr marL="171450" indent="-1714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GB" sz="2200" b="1" dirty="0">
                <a:latin typeface="Candara" panose="020E0502030303020204" pitchFamily="34" charset="0"/>
              </a:rPr>
              <a:t>uneasy…. </a:t>
            </a:r>
          </a:p>
        </p:txBody>
      </p:sp>
    </p:spTree>
    <p:extLst>
      <p:ext uri="{BB962C8B-B14F-4D97-AF65-F5344CB8AC3E}">
        <p14:creationId xmlns:p14="http://schemas.microsoft.com/office/powerpoint/2010/main" val="121516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1308</TotalTime>
  <Words>907</Words>
  <Application>Microsoft Office PowerPoint</Application>
  <PresentationFormat>Custom</PresentationFormat>
  <Paragraphs>165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Candara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82</cp:revision>
  <cp:lastPrinted>2025-07-07T06:13:30Z</cp:lastPrinted>
  <dcterms:created xsi:type="dcterms:W3CDTF">2023-12-03T07:53:46Z</dcterms:created>
  <dcterms:modified xsi:type="dcterms:W3CDTF">2025-07-10T09:53:04Z</dcterms:modified>
</cp:coreProperties>
</file>