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4"/>
  </p:notesMasterIdLst>
  <p:sldIdLst>
    <p:sldId id="262" r:id="rId2"/>
    <p:sldId id="263" r:id="rId3"/>
  </p:sldIdLst>
  <p:sldSz cx="12192000" cy="16256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4"/>
    <p:restoredTop sz="94747"/>
  </p:normalViewPr>
  <p:slideViewPr>
    <p:cSldViewPr snapToGrid="0" snapToObjects="1">
      <p:cViewPr varScale="1">
        <p:scale>
          <a:sx n="29" d="100"/>
          <a:sy n="29" d="100"/>
        </p:scale>
        <p:origin x="20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138D0C-F673-412F-84D5-83C952F38638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70712-8218-4C64-8A6B-911509E3C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033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63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95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4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85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72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7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98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16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96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49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65643-F7F7-4149-B2D2-7C0AC7613D77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22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0A026A7-36D3-CD49-A0A5-F0E2E97E32A8}"/>
              </a:ext>
            </a:extLst>
          </p:cNvPr>
          <p:cNvSpPr/>
          <p:nvPr/>
        </p:nvSpPr>
        <p:spPr>
          <a:xfrm>
            <a:off x="589847" y="1212539"/>
            <a:ext cx="553998" cy="1874470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400" b="1" dirty="0">
                <a:solidFill>
                  <a:srgbClr val="00B050"/>
                </a:solidFill>
              </a:rPr>
              <a:t>Narrative</a:t>
            </a:r>
            <a:endParaRPr lang="en-GB" sz="2200" b="1" dirty="0">
              <a:solidFill>
                <a:srgbClr val="00B05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C50A09-66CE-434E-97B1-186B2F3102FF}"/>
              </a:ext>
            </a:extLst>
          </p:cNvPr>
          <p:cNvSpPr/>
          <p:nvPr/>
        </p:nvSpPr>
        <p:spPr>
          <a:xfrm>
            <a:off x="574458" y="5638600"/>
            <a:ext cx="569387" cy="2226954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500" b="1" dirty="0">
                <a:solidFill>
                  <a:srgbClr val="00B050"/>
                </a:solidFill>
              </a:rPr>
              <a:t>Structure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1CE09-82F4-3742-B8AE-AC903C0B066B}"/>
              </a:ext>
            </a:extLst>
          </p:cNvPr>
          <p:cNvSpPr/>
          <p:nvPr/>
        </p:nvSpPr>
        <p:spPr>
          <a:xfrm>
            <a:off x="10611853" y="466199"/>
            <a:ext cx="1191698" cy="569387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>
                <a:solidFill>
                  <a:srgbClr val="FF0000"/>
                </a:solidFill>
              </a:rPr>
              <a:t>KO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2EA648-6EFA-8848-951B-17BEAB5D3A19}"/>
              </a:ext>
            </a:extLst>
          </p:cNvPr>
          <p:cNvSpPr/>
          <p:nvPr/>
        </p:nvSpPr>
        <p:spPr>
          <a:xfrm>
            <a:off x="565482" y="466201"/>
            <a:ext cx="9901480" cy="569387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>
                <a:solidFill>
                  <a:schemeClr val="bg1">
                    <a:lumMod val="75000"/>
                  </a:schemeClr>
                </a:solidFill>
              </a:rPr>
              <a:t>GCSE English Language Paper 1 – </a:t>
            </a:r>
            <a:r>
              <a:rPr lang="en-GB" sz="3100" b="1" dirty="0">
                <a:solidFill>
                  <a:srgbClr val="00B050"/>
                </a:solidFill>
              </a:rPr>
              <a:t>Fiction Writing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E3E871D-0AC4-A94C-8329-A97D39FE929D}"/>
              </a:ext>
            </a:extLst>
          </p:cNvPr>
          <p:cNvSpPr/>
          <p:nvPr/>
        </p:nvSpPr>
        <p:spPr>
          <a:xfrm>
            <a:off x="11322506" y="8056644"/>
            <a:ext cx="507831" cy="8027677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100" b="1" dirty="0">
                <a:solidFill>
                  <a:srgbClr val="00B050"/>
                </a:solidFill>
              </a:rPr>
              <a:t>Description</a:t>
            </a:r>
            <a:endParaRPr lang="en-GB" sz="2100" dirty="0">
              <a:solidFill>
                <a:srgbClr val="00B050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0559EC5-F494-E349-857A-021B9FF2011B}"/>
              </a:ext>
            </a:extLst>
          </p:cNvPr>
          <p:cNvSpPr/>
          <p:nvPr/>
        </p:nvSpPr>
        <p:spPr>
          <a:xfrm>
            <a:off x="6889480" y="8056645"/>
            <a:ext cx="4318222" cy="3939540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900" b="1" i="1" dirty="0"/>
              <a:t>Your bad weather paragraph: “The storm approached…</a:t>
            </a:r>
          </a:p>
          <a:p>
            <a:endParaRPr lang="en-GB" sz="2900" b="1" i="1" dirty="0"/>
          </a:p>
          <a:p>
            <a:endParaRPr lang="en-GB" sz="2900" b="1" i="1" dirty="0"/>
          </a:p>
          <a:p>
            <a:endParaRPr lang="en-GB" sz="2900" b="1" i="1" dirty="0"/>
          </a:p>
          <a:p>
            <a:endParaRPr lang="en-GB" sz="2900" b="1" i="1" dirty="0"/>
          </a:p>
          <a:p>
            <a:endParaRPr lang="en-GB" sz="2900" b="1" i="1" dirty="0"/>
          </a:p>
          <a:p>
            <a:endParaRPr lang="en-GB" b="1" i="1" dirty="0"/>
          </a:p>
        </p:txBody>
      </p:sp>
      <p:graphicFrame>
        <p:nvGraphicFramePr>
          <p:cNvPr id="4" name="Table 8">
            <a:extLst>
              <a:ext uri="{FF2B5EF4-FFF2-40B4-BE49-F238E27FC236}">
                <a16:creationId xmlns:a16="http://schemas.microsoft.com/office/drawing/2014/main" id="{48BE9F2A-F27C-4CA5-B515-D9A4F30642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911802"/>
              </p:ext>
            </p:extLst>
          </p:nvPr>
        </p:nvGraphicFramePr>
        <p:xfrm>
          <a:off x="1355124" y="5632152"/>
          <a:ext cx="10496350" cy="22533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99270">
                  <a:extLst>
                    <a:ext uri="{9D8B030D-6E8A-4147-A177-3AD203B41FA5}">
                      <a16:colId xmlns:a16="http://schemas.microsoft.com/office/drawing/2014/main" val="3367969113"/>
                    </a:ext>
                  </a:extLst>
                </a:gridCol>
                <a:gridCol w="2099270">
                  <a:extLst>
                    <a:ext uri="{9D8B030D-6E8A-4147-A177-3AD203B41FA5}">
                      <a16:colId xmlns:a16="http://schemas.microsoft.com/office/drawing/2014/main" val="52871620"/>
                    </a:ext>
                  </a:extLst>
                </a:gridCol>
                <a:gridCol w="2099270">
                  <a:extLst>
                    <a:ext uri="{9D8B030D-6E8A-4147-A177-3AD203B41FA5}">
                      <a16:colId xmlns:a16="http://schemas.microsoft.com/office/drawing/2014/main" val="598292220"/>
                    </a:ext>
                  </a:extLst>
                </a:gridCol>
                <a:gridCol w="2099270">
                  <a:extLst>
                    <a:ext uri="{9D8B030D-6E8A-4147-A177-3AD203B41FA5}">
                      <a16:colId xmlns:a16="http://schemas.microsoft.com/office/drawing/2014/main" val="2675629762"/>
                    </a:ext>
                  </a:extLst>
                </a:gridCol>
                <a:gridCol w="2099270">
                  <a:extLst>
                    <a:ext uri="{9D8B030D-6E8A-4147-A177-3AD203B41FA5}">
                      <a16:colId xmlns:a16="http://schemas.microsoft.com/office/drawing/2014/main" val="1588763742"/>
                    </a:ext>
                  </a:extLst>
                </a:gridCol>
              </a:tblGrid>
              <a:tr h="625921">
                <a:tc>
                  <a:txBody>
                    <a:bodyPr/>
                    <a:lstStyle/>
                    <a:p>
                      <a:r>
                        <a:rPr lang="en-GB" sz="2400" b="1" i="1" dirty="0">
                          <a:solidFill>
                            <a:srgbClr val="FF0000"/>
                          </a:solidFill>
                        </a:rPr>
                        <a:t>DROP</a:t>
                      </a:r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i="1" dirty="0">
                          <a:solidFill>
                            <a:srgbClr val="FF0000"/>
                          </a:solidFill>
                        </a:rPr>
                        <a:t>SHIFT</a:t>
                      </a:r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i="1" dirty="0">
                          <a:solidFill>
                            <a:srgbClr val="FF0000"/>
                          </a:solidFill>
                        </a:rPr>
                        <a:t>ZOOM IN</a:t>
                      </a:r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i="1" dirty="0">
                          <a:solidFill>
                            <a:srgbClr val="FF0000"/>
                          </a:solidFill>
                        </a:rPr>
                        <a:t>FLASH</a:t>
                      </a:r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i="1" dirty="0">
                          <a:solidFill>
                            <a:srgbClr val="FF0000"/>
                          </a:solidFill>
                        </a:rPr>
                        <a:t>ZOOM OUT</a:t>
                      </a:r>
                      <a:endParaRPr lang="en-GB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366250"/>
                  </a:ext>
                </a:extLst>
              </a:tr>
              <a:tr h="1627396">
                <a:tc>
                  <a:txBody>
                    <a:bodyPr/>
                    <a:lstStyle/>
                    <a:p>
                      <a:r>
                        <a:rPr lang="en-GB" sz="2400" b="1" i="0" dirty="0"/>
                        <a:t>Drop the reader into the action</a:t>
                      </a:r>
                      <a:endParaRPr lang="en-GB" i="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i="0" dirty="0"/>
                        <a:t>Shift back to earlier time</a:t>
                      </a:r>
                      <a:endParaRPr lang="en-GB" i="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0" dirty="0"/>
                        <a:t>Zoom in to describe a detail</a:t>
                      </a:r>
                      <a:endParaRPr lang="en-GB" i="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1" i="0" dirty="0"/>
                        <a:t>Change of tone / speed it up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i="0" dirty="0"/>
                        <a:t>Return to the beginning</a:t>
                      </a:r>
                      <a:endParaRPr lang="en-GB" i="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572725"/>
                  </a:ext>
                </a:extLst>
              </a:tr>
            </a:tbl>
          </a:graphicData>
        </a:graphic>
      </p:graphicFrame>
      <p:graphicFrame>
        <p:nvGraphicFramePr>
          <p:cNvPr id="20" name="Table 3">
            <a:extLst>
              <a:ext uri="{FF2B5EF4-FFF2-40B4-BE49-F238E27FC236}">
                <a16:creationId xmlns:a16="http://schemas.microsoft.com/office/drawing/2014/main" id="{7546E568-0B45-4856-A2DA-C50BA833FC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83562"/>
              </p:ext>
            </p:extLst>
          </p:nvPr>
        </p:nvGraphicFramePr>
        <p:xfrm>
          <a:off x="589847" y="3317736"/>
          <a:ext cx="10496352" cy="21092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49392">
                  <a:extLst>
                    <a:ext uri="{9D8B030D-6E8A-4147-A177-3AD203B41FA5}">
                      <a16:colId xmlns:a16="http://schemas.microsoft.com/office/drawing/2014/main" val="793842531"/>
                    </a:ext>
                  </a:extLst>
                </a:gridCol>
                <a:gridCol w="1749392">
                  <a:extLst>
                    <a:ext uri="{9D8B030D-6E8A-4147-A177-3AD203B41FA5}">
                      <a16:colId xmlns:a16="http://schemas.microsoft.com/office/drawing/2014/main" val="3888048052"/>
                    </a:ext>
                  </a:extLst>
                </a:gridCol>
                <a:gridCol w="1749392">
                  <a:extLst>
                    <a:ext uri="{9D8B030D-6E8A-4147-A177-3AD203B41FA5}">
                      <a16:colId xmlns:a16="http://schemas.microsoft.com/office/drawing/2014/main" val="730619282"/>
                    </a:ext>
                  </a:extLst>
                </a:gridCol>
                <a:gridCol w="1749392">
                  <a:extLst>
                    <a:ext uri="{9D8B030D-6E8A-4147-A177-3AD203B41FA5}">
                      <a16:colId xmlns:a16="http://schemas.microsoft.com/office/drawing/2014/main" val="1457291788"/>
                    </a:ext>
                  </a:extLst>
                </a:gridCol>
                <a:gridCol w="1749392">
                  <a:extLst>
                    <a:ext uri="{9D8B030D-6E8A-4147-A177-3AD203B41FA5}">
                      <a16:colId xmlns:a16="http://schemas.microsoft.com/office/drawing/2014/main" val="1339692711"/>
                    </a:ext>
                  </a:extLst>
                </a:gridCol>
                <a:gridCol w="1749392">
                  <a:extLst>
                    <a:ext uri="{9D8B030D-6E8A-4147-A177-3AD203B41FA5}">
                      <a16:colId xmlns:a16="http://schemas.microsoft.com/office/drawing/2014/main" val="3422637704"/>
                    </a:ext>
                  </a:extLst>
                </a:gridCol>
              </a:tblGrid>
              <a:tr h="2109209">
                <a:tc>
                  <a:txBody>
                    <a:bodyPr/>
                    <a:lstStyle/>
                    <a:p>
                      <a:r>
                        <a:rPr lang="en-GB" sz="2200" b="1" dirty="0"/>
                        <a:t>Metaphor 1:</a:t>
                      </a:r>
                    </a:p>
                    <a:p>
                      <a:r>
                        <a:rPr lang="en-GB" sz="2000" b="1" dirty="0">
                          <a:solidFill>
                            <a:srgbClr val="FF0000"/>
                          </a:solidFill>
                        </a:rPr>
                        <a:t>Darkness is solid, substance, moves, flows, engulfs…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/>
                        <a:t>Metaphor 2: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</a:rPr>
                        <a:t>Nature – trees / bushes are alive &amp; evil – attacking / trapping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/>
                        <a:t>Metaphor 3: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</a:rPr>
                        <a:t>The sun beating down, attacking, violent, aggressive…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/>
                        <a:t>Metaphor 4: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</a:rPr>
                        <a:t>The weather / clouds angry, thunder, shout, scream…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/>
                        <a:t>Metaphor 5: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</a:rPr>
                        <a:t>Her mind a labyrinth, chaos, getting lost amongst her thoughts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/>
                        <a:t>Metaphor 6: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FF0000"/>
                          </a:solidFill>
                        </a:rPr>
                        <a:t>Fear stalks her, always following behind, or waiting for her</a:t>
                      </a:r>
                      <a:endParaRPr lang="en-GB" sz="2200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7566386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A1142B38-FE44-46BB-AFC6-1ED679275B45}"/>
              </a:ext>
            </a:extLst>
          </p:cNvPr>
          <p:cNvSpPr/>
          <p:nvPr/>
        </p:nvSpPr>
        <p:spPr>
          <a:xfrm>
            <a:off x="11289313" y="3286184"/>
            <a:ext cx="553998" cy="2140761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400" b="1" dirty="0">
                <a:solidFill>
                  <a:srgbClr val="00B050"/>
                </a:solidFill>
              </a:rPr>
              <a:t>Metaphors</a:t>
            </a:r>
            <a:endParaRPr lang="en-GB" sz="2200" b="1" dirty="0">
              <a:solidFill>
                <a:srgbClr val="00B050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D462B8B-895B-4ECF-B829-D9BEC72C3C00}"/>
              </a:ext>
            </a:extLst>
          </p:cNvPr>
          <p:cNvSpPr/>
          <p:nvPr/>
        </p:nvSpPr>
        <p:spPr>
          <a:xfrm>
            <a:off x="6889480" y="12144781"/>
            <a:ext cx="4318222" cy="3939540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900" b="1" i="1" dirty="0"/>
              <a:t>Your forest paragraph: “The trees stood tall, like a…</a:t>
            </a:r>
          </a:p>
          <a:p>
            <a:endParaRPr lang="en-GB" sz="2900" b="1" i="1" dirty="0"/>
          </a:p>
          <a:p>
            <a:endParaRPr lang="en-GB" sz="2900" b="1" i="1" dirty="0"/>
          </a:p>
          <a:p>
            <a:endParaRPr lang="en-GB" sz="2900" b="1" i="1" dirty="0"/>
          </a:p>
          <a:p>
            <a:r>
              <a:rPr lang="en-GB" sz="2900" b="1" i="1" dirty="0"/>
              <a:t> </a:t>
            </a:r>
          </a:p>
          <a:p>
            <a:endParaRPr lang="en-GB" sz="2900" b="1" i="1" dirty="0"/>
          </a:p>
          <a:p>
            <a:endParaRPr lang="en-GB" b="1" i="1" dirty="0">
              <a:solidFill>
                <a:srgbClr val="FF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54C569-55B0-4E66-A34E-2DE2447A2D38}"/>
              </a:ext>
            </a:extLst>
          </p:cNvPr>
          <p:cNvSpPr/>
          <p:nvPr/>
        </p:nvSpPr>
        <p:spPr>
          <a:xfrm>
            <a:off x="1355124" y="1200757"/>
            <a:ext cx="10496350" cy="1877437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900" b="1" i="1" dirty="0"/>
              <a:t>3</a:t>
            </a:r>
            <a:r>
              <a:rPr lang="en-GB" sz="2900" b="1" i="1" baseline="30000" dirty="0"/>
              <a:t>rd</a:t>
            </a:r>
            <a:r>
              <a:rPr lang="en-GB" sz="2900" b="1" i="1" dirty="0"/>
              <a:t> Person / Past tense: “Little did </a:t>
            </a:r>
            <a:r>
              <a:rPr lang="en-GB" sz="2900" b="1" i="1" u="sng" dirty="0"/>
              <a:t>Susan</a:t>
            </a:r>
            <a:r>
              <a:rPr lang="en-GB" sz="2900" b="1" i="1" dirty="0"/>
              <a:t> know…</a:t>
            </a:r>
          </a:p>
          <a:p>
            <a:endParaRPr lang="en-GB" sz="2900" b="1" i="1" dirty="0"/>
          </a:p>
          <a:p>
            <a:endParaRPr lang="en-GB" sz="2900" b="1" i="1" dirty="0"/>
          </a:p>
          <a:p>
            <a:endParaRPr lang="en-GB" sz="2900" b="1" i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2A8088-6962-4435-ADCA-26F0C1572194}"/>
              </a:ext>
            </a:extLst>
          </p:cNvPr>
          <p:cNvSpPr txBox="1"/>
          <p:nvPr/>
        </p:nvSpPr>
        <p:spPr>
          <a:xfrm>
            <a:off x="589847" y="8716582"/>
            <a:ext cx="2045922" cy="5016758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2000" b="1" dirty="0"/>
              <a:t>Level 1 Connectives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because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unless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after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while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before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until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b="1" dirty="0">
                <a:solidFill>
                  <a:srgbClr val="00B050"/>
                </a:solidFill>
              </a:rPr>
              <a:t>by the time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since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when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as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as long as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as soon as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despite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00B050"/>
                </a:solidFill>
              </a:rPr>
              <a:t>though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003E73-31A4-4B59-8682-7A28CE7B8F12}"/>
              </a:ext>
            </a:extLst>
          </p:cNvPr>
          <p:cNvSpPr txBox="1"/>
          <p:nvPr/>
        </p:nvSpPr>
        <p:spPr>
          <a:xfrm>
            <a:off x="568350" y="8077209"/>
            <a:ext cx="6061050" cy="46166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rgbClr val="7030A0"/>
                </a:solidFill>
              </a:rPr>
              <a:t>CONNECT: </a:t>
            </a:r>
            <a:r>
              <a:rPr lang="en-GB" sz="2000" b="1" i="1" dirty="0">
                <a:solidFill>
                  <a:srgbClr val="7030A0"/>
                </a:solidFill>
              </a:rPr>
              <a:t>develop sentence length &amp; fluency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F07F79-8792-49E1-9C91-F4D9798967BB}"/>
              </a:ext>
            </a:extLst>
          </p:cNvPr>
          <p:cNvSpPr txBox="1"/>
          <p:nvPr/>
        </p:nvSpPr>
        <p:spPr>
          <a:xfrm>
            <a:off x="2414347" y="9795582"/>
            <a:ext cx="2045922" cy="4401205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2000" b="1" dirty="0"/>
              <a:t>Level 2 Connectives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C000"/>
                </a:solidFill>
              </a:rPr>
              <a:t>although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C000"/>
                </a:solidFill>
              </a:rPr>
              <a:t>now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C000"/>
                </a:solidFill>
              </a:rPr>
              <a:t>just as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C000"/>
                </a:solidFill>
              </a:rPr>
              <a:t>as much as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C000"/>
                </a:solidFill>
              </a:rPr>
              <a:t>wherever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C000"/>
                </a:solidFill>
              </a:rPr>
              <a:t>whereas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C000"/>
                </a:solidFill>
              </a:rPr>
              <a:t>whether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C000"/>
                </a:solidFill>
              </a:rPr>
              <a:t>whenever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C000"/>
                </a:solidFill>
              </a:rPr>
              <a:t>whoever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C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whatever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b="1" dirty="0">
                <a:solidFill>
                  <a:srgbClr val="FFC000"/>
                </a:solidFill>
              </a:rPr>
              <a:t>as a result of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000" b="1" dirty="0">
                <a:solidFill>
                  <a:srgbClr val="FFC000"/>
                </a:solidFill>
              </a:rPr>
              <a:t>rather than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1BCF823-14DE-4058-88F1-33FE781F42B6}"/>
              </a:ext>
            </a:extLst>
          </p:cNvPr>
          <p:cNvSpPr txBox="1"/>
          <p:nvPr/>
        </p:nvSpPr>
        <p:spPr>
          <a:xfrm>
            <a:off x="4238846" y="11410324"/>
            <a:ext cx="2045922" cy="4708981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2000" b="1" dirty="0"/>
              <a:t>Level 3 Connectives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0000"/>
                </a:solidFill>
              </a:rPr>
              <a:t>even though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0000"/>
                </a:solidFill>
              </a:rPr>
              <a:t>if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0000"/>
                </a:solidFill>
              </a:rPr>
              <a:t>in order to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0000"/>
                </a:solidFill>
              </a:rPr>
              <a:t>in order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0000"/>
                </a:solidFill>
              </a:rPr>
              <a:t>in case of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0000"/>
                </a:solidFill>
              </a:rPr>
              <a:t>so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000" b="1" dirty="0">
                <a:solidFill>
                  <a:srgbClr val="FF0000"/>
                </a:solidFill>
              </a:rPr>
              <a:t>provided that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GB" sz="2000" b="1" dirty="0">
                <a:solidFill>
                  <a:srgbClr val="FF0000"/>
                </a:solidFill>
              </a:rPr>
              <a:t>like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GB" sz="2000" b="1" dirty="0">
                <a:solidFill>
                  <a:srgbClr val="FF0000"/>
                </a:solidFill>
              </a:rPr>
              <a:t>It was as if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GB" sz="2000" b="1" dirty="0">
                <a:solidFill>
                  <a:srgbClr val="FF0000"/>
                </a:solidFill>
              </a:rPr>
              <a:t>as if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GB" sz="2000" b="1" dirty="0">
                <a:solidFill>
                  <a:srgbClr val="FF0000"/>
                </a:solidFill>
              </a:rPr>
              <a:t>as though</a:t>
            </a:r>
          </a:p>
          <a:p>
            <a:pPr marL="457200" indent="-457200">
              <a:buFont typeface="+mj-lt"/>
              <a:buAutoNum type="arabicPeriod" startAt="8"/>
              <a:defRPr/>
            </a:pPr>
            <a:r>
              <a:rPr lang="en-GB" sz="2000" b="1" dirty="0">
                <a:solidFill>
                  <a:srgbClr val="FF0000"/>
                </a:solidFill>
              </a:rPr>
              <a:t>if only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GB" sz="2000" b="1" dirty="0">
                <a:solidFill>
                  <a:srgbClr val="FF0000"/>
                </a:solidFill>
              </a:rPr>
              <a:t>even if</a:t>
            </a:r>
          </a:p>
        </p:txBody>
      </p:sp>
    </p:spTree>
    <p:extLst>
      <p:ext uri="{BB962C8B-B14F-4D97-AF65-F5344CB8AC3E}">
        <p14:creationId xmlns:p14="http://schemas.microsoft.com/office/powerpoint/2010/main" val="4118256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8A1CE09-82F4-3742-B8AE-AC903C0B066B}"/>
              </a:ext>
            </a:extLst>
          </p:cNvPr>
          <p:cNvSpPr/>
          <p:nvPr/>
        </p:nvSpPr>
        <p:spPr>
          <a:xfrm>
            <a:off x="10611853" y="268562"/>
            <a:ext cx="1089079" cy="569387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>
                <a:solidFill>
                  <a:srgbClr val="FF0000"/>
                </a:solidFill>
              </a:rPr>
              <a:t>KO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2EA648-6EFA-8848-951B-17BEAB5D3A19}"/>
              </a:ext>
            </a:extLst>
          </p:cNvPr>
          <p:cNvSpPr/>
          <p:nvPr/>
        </p:nvSpPr>
        <p:spPr>
          <a:xfrm>
            <a:off x="491068" y="268563"/>
            <a:ext cx="9975894" cy="569387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>
                <a:solidFill>
                  <a:schemeClr val="bg1">
                    <a:lumMod val="75000"/>
                  </a:schemeClr>
                </a:solidFill>
              </a:rPr>
              <a:t>GCSE English Language Paper 1 – </a:t>
            </a:r>
            <a:r>
              <a:rPr lang="en-GB" sz="3100" b="1" dirty="0">
                <a:solidFill>
                  <a:srgbClr val="00B050"/>
                </a:solidFill>
              </a:rPr>
              <a:t>Fiction Writing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D4BE464-6AC7-4234-8D5B-FCD0C49D1C7F}"/>
              </a:ext>
            </a:extLst>
          </p:cNvPr>
          <p:cNvSpPr txBox="1"/>
          <p:nvPr/>
        </p:nvSpPr>
        <p:spPr>
          <a:xfrm>
            <a:off x="491068" y="1007366"/>
            <a:ext cx="2845178" cy="1503437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600" b="1" dirty="0"/>
              <a:t>abnormal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alleviate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altruistic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anguish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apprehensive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arrogant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beacon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blatant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condescending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conscientious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conservative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conspicuous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culpable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cynical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daunting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desperate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disquiet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enigmatic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extravagant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fragile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fruitless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furtive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futile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humbling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hypocrisy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28B08F8-5C35-4D87-B881-C4093CEE5347}"/>
              </a:ext>
            </a:extLst>
          </p:cNvPr>
          <p:cNvSpPr txBox="1"/>
          <p:nvPr/>
        </p:nvSpPr>
        <p:spPr>
          <a:xfrm>
            <a:off x="3530896" y="1007366"/>
            <a:ext cx="2768305" cy="1503437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600" b="1" dirty="0"/>
              <a:t>hypothetical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impalpable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inclination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incoherency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incongruous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irrepressible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manipulative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misanthropic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mythical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naïve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nostalgic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oasis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obsession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obstacle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ominous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opaque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ostentatious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overwhelming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perceptive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pervade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phenomenon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plausible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predatory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predicament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prejudiced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C083C0-90EC-476A-9524-6823591C670F}"/>
              </a:ext>
            </a:extLst>
          </p:cNvPr>
          <p:cNvSpPr txBox="1"/>
          <p:nvPr/>
        </p:nvSpPr>
        <p:spPr>
          <a:xfrm>
            <a:off x="6493851" y="1007366"/>
            <a:ext cx="2490439" cy="1503437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600" b="1" dirty="0"/>
              <a:t>preposterous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privileged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profound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rapacious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reckless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refuge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resolution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righteous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romantic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sanctuary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sinister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solitary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spontaneous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spurious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stereotypical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stigma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stoical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susceptible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transparent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tremulous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trifle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trivial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tumultuous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unsympathetic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visceral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D6D1366-DB48-4EB2-8F16-965CE3F65F60}"/>
              </a:ext>
            </a:extLst>
          </p:cNvPr>
          <p:cNvSpPr txBox="1"/>
          <p:nvPr/>
        </p:nvSpPr>
        <p:spPr>
          <a:xfrm>
            <a:off x="9252452" y="1007366"/>
            <a:ext cx="2490439" cy="1503437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600" b="1" dirty="0"/>
              <a:t>volatile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vulnerable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figment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flagrant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facetious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intricate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makeshift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frantic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sporadic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sustainable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utmost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eccentric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awe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extenuating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linger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modest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languish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stifle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aggressive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detract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erosion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exasperation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exploitation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feasible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frivolous</a:t>
            </a:r>
          </a:p>
        </p:txBody>
      </p:sp>
    </p:spTree>
    <p:extLst>
      <p:ext uri="{BB962C8B-B14F-4D97-AF65-F5344CB8AC3E}">
        <p14:creationId xmlns:p14="http://schemas.microsoft.com/office/powerpoint/2010/main" val="2879551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554</TotalTime>
  <Words>368</Words>
  <Application>Microsoft Office PowerPoint</Application>
  <PresentationFormat>Custom</PresentationFormat>
  <Paragraphs>185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Peter Ahern</cp:lastModifiedBy>
  <cp:revision>54</cp:revision>
  <cp:lastPrinted>2024-12-02T15:51:00Z</cp:lastPrinted>
  <dcterms:created xsi:type="dcterms:W3CDTF">2023-12-03T07:53:46Z</dcterms:created>
  <dcterms:modified xsi:type="dcterms:W3CDTF">2025-07-14T11:46:35Z</dcterms:modified>
</cp:coreProperties>
</file>