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3" r:id="rId2"/>
    <p:sldId id="264" r:id="rId3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6600"/>
    <a:srgbClr val="CC99FF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52"/>
    <p:restoredTop sz="94747"/>
  </p:normalViewPr>
  <p:slideViewPr>
    <p:cSldViewPr snapToGrid="0" snapToObjects="1">
      <p:cViewPr varScale="1">
        <p:scale>
          <a:sx n="29" d="100"/>
          <a:sy n="29" d="100"/>
        </p:scale>
        <p:origin x="21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A026A7-36D3-CD49-A0A5-F0E2E97E32A8}"/>
              </a:ext>
            </a:extLst>
          </p:cNvPr>
          <p:cNvSpPr/>
          <p:nvPr/>
        </p:nvSpPr>
        <p:spPr>
          <a:xfrm>
            <a:off x="499840" y="1097514"/>
            <a:ext cx="569387" cy="820470"/>
          </a:xfrm>
          <a:prstGeom prst="rect">
            <a:avLst/>
          </a:prstGeom>
          <a:solidFill>
            <a:srgbClr val="FFC000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latin typeface="Candara" panose="020E0502030303020204" pitchFamily="34" charset="0"/>
              </a:rPr>
              <a:t>Q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1205B5-BD03-D447-B484-E1208E9FC8B3}"/>
              </a:ext>
            </a:extLst>
          </p:cNvPr>
          <p:cNvSpPr/>
          <p:nvPr/>
        </p:nvSpPr>
        <p:spPr>
          <a:xfrm>
            <a:off x="1201553" y="1102375"/>
            <a:ext cx="10601998" cy="707886"/>
          </a:xfrm>
          <a:prstGeom prst="rect">
            <a:avLst/>
          </a:prstGeom>
          <a:ln w="3492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Multiple choice! </a:t>
            </a:r>
            <a:r>
              <a:rPr lang="en-GB" sz="2000" b="1" i="1" dirty="0">
                <a:latin typeface="Candara" panose="020E0502030303020204" pitchFamily="34" charset="0"/>
              </a:rPr>
              <a:t>The lines of the text are indicated: read through those CAREFULLY first, then tick or cross the appropriate boxes. Give yourself 5 minutes!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FBB983-61F9-4E4F-830C-2A6796B36623}"/>
              </a:ext>
            </a:extLst>
          </p:cNvPr>
          <p:cNvSpPr/>
          <p:nvPr/>
        </p:nvSpPr>
        <p:spPr>
          <a:xfrm>
            <a:off x="499849" y="2552481"/>
            <a:ext cx="569387" cy="2802518"/>
          </a:xfrm>
          <a:prstGeom prst="rect">
            <a:avLst/>
          </a:prstGeom>
          <a:solidFill>
            <a:srgbClr val="00B0F0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latin typeface="Candara" panose="020E0502030303020204" pitchFamily="34" charset="0"/>
              </a:rPr>
              <a:t>Q2</a:t>
            </a:r>
            <a:endParaRPr lang="en-GB" sz="2500" dirty="0">
              <a:latin typeface="Candara" panose="020E0502030303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316CD8-249D-3A49-B066-1BB20A70A1E0}"/>
              </a:ext>
            </a:extLst>
          </p:cNvPr>
          <p:cNvSpPr/>
          <p:nvPr/>
        </p:nvSpPr>
        <p:spPr>
          <a:xfrm>
            <a:off x="1201552" y="2522579"/>
            <a:ext cx="10601999" cy="2862322"/>
          </a:xfrm>
          <a:prstGeom prst="rect">
            <a:avLst/>
          </a:prstGeom>
          <a:ln w="3492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sz="2000" b="1" i="1" dirty="0">
                <a:latin typeface="Candara" panose="020E0502030303020204" pitchFamily="34" charset="0"/>
              </a:rPr>
              <a:t>Analyse the Writer’s use of Language: what the writer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implies</a:t>
            </a:r>
            <a:r>
              <a:rPr lang="en-GB" sz="2000" b="1" i="1" dirty="0">
                <a:latin typeface="Candara" panose="020E0502030303020204" pitchFamily="34" charset="0"/>
              </a:rPr>
              <a:t> or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suggests</a:t>
            </a:r>
            <a:r>
              <a:rPr lang="en-GB" sz="2000" b="1" i="1" dirty="0">
                <a:latin typeface="Candara" panose="020E0502030303020204" pitchFamily="34" charset="0"/>
              </a:rPr>
              <a:t>, what the reader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infers </a:t>
            </a:r>
            <a:r>
              <a:rPr lang="en-GB" sz="2000" b="1" i="1" dirty="0">
                <a:latin typeface="Candara" panose="020E0502030303020204" pitchFamily="34" charset="0"/>
              </a:rPr>
              <a:t>from 2-3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well-selected</a:t>
            </a:r>
            <a:r>
              <a:rPr lang="en-GB" sz="2000" b="1" i="1" dirty="0">
                <a:latin typeface="Candara" panose="020E0502030303020204" pitchFamily="34" charset="0"/>
              </a:rPr>
              <a:t>  quotations. 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The question has a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specific focus</a:t>
            </a:r>
            <a:r>
              <a:rPr lang="en-GB" sz="2000" b="1" i="1" dirty="0">
                <a:latin typeface="Candara" panose="020E0502030303020204" pitchFamily="34" charset="0"/>
              </a:rPr>
              <a:t>: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 </a:t>
            </a:r>
            <a:r>
              <a:rPr lang="en-GB" sz="2000" b="1" i="1" dirty="0">
                <a:latin typeface="Candara" panose="020E0502030303020204" pitchFamily="34" charset="0"/>
              </a:rPr>
              <a:t>address it explicitly. 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When making inferences,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zoom-in</a:t>
            </a:r>
            <a:r>
              <a:rPr lang="en-GB" sz="2000" b="1" i="1" dirty="0">
                <a:latin typeface="Candara" panose="020E0502030303020204" pitchFamily="34" charset="0"/>
              </a:rPr>
              <a:t> on key words / techniques that allow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thoughtful chains of inference</a:t>
            </a:r>
            <a:r>
              <a:rPr lang="en-GB" sz="2000" b="1" i="1" dirty="0">
                <a:latin typeface="Candara" panose="020E0502030303020204" pitchFamily="34" charset="0"/>
              </a:rPr>
              <a:t>. </a:t>
            </a:r>
          </a:p>
          <a:p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Read between the lines</a:t>
            </a:r>
            <a:r>
              <a:rPr lang="en-GB" sz="2000" b="1" i="1" dirty="0">
                <a:latin typeface="Candara" panose="020E0502030303020204" pitchFamily="34" charset="0"/>
              </a:rPr>
              <a:t>: what’s being hinted? What are the big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perceptive</a:t>
            </a:r>
            <a:r>
              <a:rPr lang="en-GB" sz="2000" b="1" i="1" dirty="0">
                <a:latin typeface="Candara" panose="020E0502030303020204" pitchFamily="34" charset="0"/>
              </a:rPr>
              <a:t> ideas and feelings bubbling under the surface? 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Use your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best vocabulary </a:t>
            </a:r>
            <a:r>
              <a:rPr lang="en-GB" sz="2000" b="1" i="1" dirty="0">
                <a:latin typeface="Candara" panose="020E0502030303020204" pitchFamily="34" charset="0"/>
              </a:rPr>
              <a:t>to explain conceptual, thoughtful and well-expressed ideas. Aim to be detailed: extend inference chains and connect or contrast inferences using connectives.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C50A09-66CE-434E-97B1-186B2F3102FF}"/>
              </a:ext>
            </a:extLst>
          </p:cNvPr>
          <p:cNvSpPr/>
          <p:nvPr/>
        </p:nvSpPr>
        <p:spPr>
          <a:xfrm>
            <a:off x="3721396" y="8640034"/>
            <a:ext cx="569387" cy="2231066"/>
          </a:xfrm>
          <a:prstGeom prst="rect">
            <a:avLst/>
          </a:prstGeom>
          <a:solidFill>
            <a:srgbClr val="FF0000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latin typeface="Candara" panose="020E0502030303020204" pitchFamily="34" charset="0"/>
              </a:rPr>
              <a:t>Q3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122195" y="220992"/>
            <a:ext cx="1681356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  <a:latin typeface="Candara" panose="020E0502030303020204" pitchFamily="34" charset="0"/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522952" y="220995"/>
            <a:ext cx="9322797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chemeClr val="bg1">
                    <a:lumMod val="75000"/>
                  </a:schemeClr>
                </a:solidFill>
                <a:latin typeface="Candara" panose="020E0502030303020204" pitchFamily="34" charset="0"/>
              </a:rPr>
              <a:t>GCSE English Language Paper 1 – </a:t>
            </a:r>
            <a:r>
              <a:rPr lang="en-GB" sz="3100" b="1" dirty="0">
                <a:solidFill>
                  <a:srgbClr val="00B050"/>
                </a:solidFill>
                <a:latin typeface="Candara" panose="020E0502030303020204" pitchFamily="34" charset="0"/>
              </a:rPr>
              <a:t>Fiction Reading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1E86F2-BB4D-473F-8B76-F16D6466622F}"/>
              </a:ext>
            </a:extLst>
          </p:cNvPr>
          <p:cNvSpPr/>
          <p:nvPr/>
        </p:nvSpPr>
        <p:spPr>
          <a:xfrm>
            <a:off x="3721397" y="5735195"/>
            <a:ext cx="8082155" cy="2554545"/>
          </a:xfrm>
          <a:prstGeom prst="rect">
            <a:avLst/>
          </a:prstGeom>
          <a:ln w="3492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endParaRPr lang="en-GB" sz="2000" b="1" i="1" dirty="0">
              <a:latin typeface="Candara" panose="020E0502030303020204" pitchFamily="34" charset="0"/>
            </a:endParaRPr>
          </a:p>
          <a:p>
            <a:r>
              <a:rPr lang="en-GB" sz="2000" b="1" i="1" dirty="0">
                <a:latin typeface="Candara" panose="020E0502030303020204" pitchFamily="34" charset="0"/>
              </a:rPr>
              <a:t>Think: </a:t>
            </a:r>
            <a:r>
              <a:rPr lang="en-GB" sz="2000" b="1" i="1" dirty="0" err="1">
                <a:latin typeface="Candara" panose="020E0502030303020204" pitchFamily="34" charset="0"/>
              </a:rPr>
              <a:t>S.Qu.I.D</a:t>
            </a:r>
            <a:r>
              <a:rPr lang="en-GB" sz="2000" b="1" i="1" dirty="0">
                <a:latin typeface="Candara" panose="020E0502030303020204" pitchFamily="34" charset="0"/>
              </a:rPr>
              <a:t>. x2</a:t>
            </a:r>
          </a:p>
          <a:p>
            <a:r>
              <a:rPr lang="en-GB" sz="2000" b="1" i="1" u="sng" dirty="0">
                <a:latin typeface="Candara" panose="020E0502030303020204" pitchFamily="34" charset="0"/>
              </a:rPr>
              <a:t>S</a:t>
            </a:r>
            <a:r>
              <a:rPr lang="en-GB" sz="2000" b="1" i="1" dirty="0">
                <a:latin typeface="Candara" panose="020E0502030303020204" pitchFamily="34" charset="0"/>
              </a:rPr>
              <a:t>TATEMENT/</a:t>
            </a:r>
            <a:r>
              <a:rPr lang="en-GB" sz="2000" b="1" i="1" u="sng" dirty="0">
                <a:latin typeface="Candara" panose="020E0502030303020204" pitchFamily="34" charset="0"/>
              </a:rPr>
              <a:t>QU</a:t>
            </a:r>
            <a:r>
              <a:rPr lang="en-GB" sz="2000" b="1" i="1" dirty="0">
                <a:latin typeface="Candara" panose="020E0502030303020204" pitchFamily="34" charset="0"/>
              </a:rPr>
              <a:t>OTE/</a:t>
            </a:r>
            <a:r>
              <a:rPr lang="en-GB" sz="2000" b="1" i="1" u="sng" dirty="0">
                <a:latin typeface="Candara" panose="020E0502030303020204" pitchFamily="34" charset="0"/>
              </a:rPr>
              <a:t>I</a:t>
            </a:r>
            <a:r>
              <a:rPr lang="en-GB" sz="2000" b="1" i="1" dirty="0">
                <a:latin typeface="Candara" panose="020E0502030303020204" pitchFamily="34" charset="0"/>
              </a:rPr>
              <a:t>NFERENCE CHAIN/WRITER’S </a:t>
            </a:r>
            <a:r>
              <a:rPr lang="en-GB" sz="2000" b="1" i="1" u="sng" dirty="0">
                <a:latin typeface="Candara" panose="020E0502030303020204" pitchFamily="34" charset="0"/>
              </a:rPr>
              <a:t>D</a:t>
            </a:r>
            <a:r>
              <a:rPr lang="en-GB" sz="2000" b="1" i="1" dirty="0">
                <a:latin typeface="Candara" panose="020E0502030303020204" pitchFamily="34" charset="0"/>
              </a:rPr>
              <a:t>ECISIONS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The writer uses ___ to describe __ when they write…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This denotes… (</a:t>
            </a:r>
            <a:r>
              <a:rPr lang="en-GB" sz="2000" b="1" i="1" dirty="0">
                <a:solidFill>
                  <a:srgbClr val="FF0000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means</a:t>
            </a:r>
            <a:r>
              <a:rPr lang="en-GB" sz="2000" b="1" i="1" dirty="0">
                <a:latin typeface="Candara" panose="020E050203030302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If this__ is the case, then that means…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In particular, the writer’s choice of the word “…” suggests also that…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So, on a deeper level this might imply that…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A95289-9A06-4832-B785-FA8BEA8C5AE2}"/>
              </a:ext>
            </a:extLst>
          </p:cNvPr>
          <p:cNvSpPr/>
          <p:nvPr/>
        </p:nvSpPr>
        <p:spPr>
          <a:xfrm>
            <a:off x="595806" y="11544873"/>
            <a:ext cx="8082156" cy="3477875"/>
          </a:xfrm>
          <a:prstGeom prst="rect">
            <a:avLst/>
          </a:prstGeom>
          <a:ln w="34925">
            <a:solidFill>
              <a:srgbClr val="FF0000"/>
            </a:solidFill>
          </a:ln>
        </p:spPr>
        <p:txBody>
          <a:bodyPr wrap="square" anchor="ctr">
            <a:spAutoFit/>
          </a:bodyPr>
          <a:lstStyle/>
          <a:p>
            <a:r>
              <a:rPr lang="en-GB" sz="2000" b="1" i="1" dirty="0">
                <a:latin typeface="Candara" panose="020E0502030303020204" pitchFamily="34" charset="0"/>
              </a:rPr>
              <a:t>What happens in what order?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When the extract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opens…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Here, the reader gains </a:t>
            </a:r>
            <a:r>
              <a:rPr lang="en-GB" sz="2000" b="1" i="1" dirty="0">
                <a:solidFill>
                  <a:srgbClr val="7030A0"/>
                </a:solidFill>
                <a:latin typeface="Candara" panose="020E0502030303020204" pitchFamily="34" charset="0"/>
              </a:rPr>
              <a:t>exposition</a:t>
            </a:r>
            <a:r>
              <a:rPr lang="en-GB" sz="2000" b="1" i="1" dirty="0">
                <a:latin typeface="Candara" panose="020E0502030303020204" pitchFamily="34" charset="0"/>
              </a:rPr>
              <a:t> on…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Here, we are </a:t>
            </a:r>
            <a:r>
              <a:rPr lang="en-GB" sz="2000" b="1" i="1" dirty="0">
                <a:solidFill>
                  <a:srgbClr val="7030A0"/>
                </a:solidFill>
                <a:latin typeface="Candara" panose="020E0502030303020204" pitchFamily="34" charset="0"/>
              </a:rPr>
              <a:t>positioned </a:t>
            </a:r>
            <a:r>
              <a:rPr lang="en-GB" sz="2000" b="1" i="1" dirty="0">
                <a:latin typeface="Candara" panose="020E0502030303020204" pitchFamily="34" charset="0"/>
              </a:rPr>
              <a:t>alongside..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A </a:t>
            </a:r>
            <a:r>
              <a:rPr lang="en-GB" sz="2000" b="1" i="1" dirty="0">
                <a:solidFill>
                  <a:srgbClr val="7030A0"/>
                </a:solidFill>
                <a:latin typeface="Candara" panose="020E0502030303020204" pitchFamily="34" charset="0"/>
              </a:rPr>
              <a:t>flashback/forward</a:t>
            </a:r>
            <a:r>
              <a:rPr lang="en-GB" sz="2000" b="1" i="1" dirty="0">
                <a:latin typeface="Candara" panose="020E0502030303020204" pitchFamily="34" charset="0"/>
              </a:rPr>
              <a:t>, takes the reader back/forward to…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b="1" i="1" dirty="0">
                <a:latin typeface="Candara" panose="020E0502030303020204" pitchFamily="34" charset="0"/>
              </a:rPr>
              <a:t>Then, the narrative’s </a:t>
            </a:r>
            <a:r>
              <a:rPr lang="en-GB" sz="2000" b="1" i="1" dirty="0">
                <a:solidFill>
                  <a:srgbClr val="7030A0"/>
                </a:solidFill>
                <a:latin typeface="Candara" panose="020E0502030303020204" pitchFamily="34" charset="0"/>
              </a:rPr>
              <a:t>focus / mood shifts</a:t>
            </a:r>
            <a:r>
              <a:rPr lang="en-GB" sz="2000" b="1" i="1" dirty="0">
                <a:latin typeface="Candara" panose="020E0502030303020204" pitchFamily="34" charset="0"/>
              </a:rPr>
              <a:t> to…</a:t>
            </a:r>
          </a:p>
          <a:p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By the end</a:t>
            </a:r>
            <a:r>
              <a:rPr lang="en-GB" sz="2000" b="1" i="1" dirty="0">
                <a:latin typeface="Candara" panose="020E0502030303020204" pitchFamily="34" charset="0"/>
              </a:rPr>
              <a:t>, the reader feels…</a:t>
            </a:r>
          </a:p>
          <a:p>
            <a:endParaRPr lang="en-GB" sz="2000" b="1" i="1" dirty="0">
              <a:latin typeface="Candara" panose="020E0502030303020204" pitchFamily="34" charset="0"/>
            </a:endParaRPr>
          </a:p>
          <a:p>
            <a:r>
              <a:rPr lang="en-GB" sz="2000" b="1" u="sng" dirty="0">
                <a:latin typeface="Candara" panose="020E0502030303020204" pitchFamily="34" charset="0"/>
              </a:rPr>
              <a:t>Every time, think: and why?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This reveals…</a:t>
            </a:r>
          </a:p>
          <a:p>
            <a:r>
              <a:rPr lang="en-GB" sz="2000" b="1" i="1" dirty="0">
                <a:latin typeface="Candara" panose="020E0502030303020204" pitchFamily="34" charset="0"/>
              </a:rPr>
              <a:t>The effect is to make the reader think/feel…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B0C7B9-EFF9-449F-A4BE-E5C87E72851C}"/>
              </a:ext>
            </a:extLst>
          </p:cNvPr>
          <p:cNvSpPr/>
          <p:nvPr/>
        </p:nvSpPr>
        <p:spPr>
          <a:xfrm>
            <a:off x="4401879" y="8660464"/>
            <a:ext cx="7395844" cy="2246769"/>
          </a:xfrm>
          <a:prstGeom prst="rect">
            <a:avLst/>
          </a:prstGeom>
          <a:ln w="34925">
            <a:solidFill>
              <a:srgbClr val="FF0000"/>
            </a:solidFill>
          </a:ln>
        </p:spPr>
        <p:txBody>
          <a:bodyPr wrap="square" anchor="ctr">
            <a:spAutoFit/>
          </a:bodyPr>
          <a:lstStyle/>
          <a:p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Structure is shape</a:t>
            </a:r>
            <a:r>
              <a:rPr lang="en-GB" sz="2000" b="1" i="1" dirty="0">
                <a:latin typeface="Candara" panose="020E0502030303020204" pitchFamily="34" charset="0"/>
              </a:rPr>
              <a:t>: text is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 a timeline </a:t>
            </a:r>
            <a:r>
              <a:rPr lang="en-GB" sz="2000" b="1" i="1" dirty="0">
                <a:latin typeface="Candara" panose="020E0502030303020204" pitchFamily="34" charset="0"/>
              </a:rPr>
              <a:t>of events.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What happens in what order and why? </a:t>
            </a:r>
            <a:r>
              <a:rPr lang="en-GB" sz="2000" b="1" i="1" dirty="0">
                <a:latin typeface="Candara" panose="020E0502030303020204" pitchFamily="34" charset="0"/>
              </a:rPr>
              <a:t>Make notes as you read about what is being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revealed </a:t>
            </a:r>
            <a:r>
              <a:rPr lang="en-GB" sz="2000" b="1" i="1" dirty="0">
                <a:latin typeface="Candara" panose="020E0502030303020204" pitchFamily="34" charset="0"/>
              </a:rPr>
              <a:t>to you, what </a:t>
            </a:r>
            <a:r>
              <a:rPr lang="en-GB" sz="2000" b="1" i="1" dirty="0">
                <a:solidFill>
                  <a:srgbClr val="FF0000"/>
                </a:solidFill>
                <a:latin typeface="Candara" panose="020E0502030303020204" pitchFamily="34" charset="0"/>
              </a:rPr>
              <a:t>expectation</a:t>
            </a:r>
            <a:r>
              <a:rPr lang="en-GB" sz="2000" b="1" i="1" dirty="0">
                <a:latin typeface="Candara" panose="020E0502030303020204" pitchFamily="34" charset="0"/>
              </a:rPr>
              <a:t>s are being formed, what emotions and reactions you are intended to have and why? Make sure the impact is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specific</a:t>
            </a:r>
            <a:r>
              <a:rPr lang="en-GB" sz="2000" b="1" i="1" dirty="0">
                <a:latin typeface="Candara" panose="020E0502030303020204" pitchFamily="34" charset="0"/>
              </a:rPr>
              <a:t>, not general: not ‘this makes the reader want to read on’! Split the timeline in 2 to form </a:t>
            </a:r>
            <a:r>
              <a:rPr lang="en-GB" sz="2000" b="1" i="1" dirty="0">
                <a:solidFill>
                  <a:srgbClr val="00B050"/>
                </a:solidFill>
                <a:latin typeface="Candara" panose="020E0502030303020204" pitchFamily="34" charset="0"/>
              </a:rPr>
              <a:t>2 Paragraphs: (1) Beginning &amp;  (2) Ending.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359C73-FF42-4905-8162-69485087118A}"/>
              </a:ext>
            </a:extLst>
          </p:cNvPr>
          <p:cNvSpPr txBox="1"/>
          <p:nvPr/>
        </p:nvSpPr>
        <p:spPr>
          <a:xfrm>
            <a:off x="9585005" y="5354999"/>
            <a:ext cx="2212718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</a:rPr>
              <a:t>8 marks / 15 mins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2AC597-B163-462D-9BE9-15A8A96E8209}"/>
              </a:ext>
            </a:extLst>
          </p:cNvPr>
          <p:cNvSpPr txBox="1"/>
          <p:nvPr/>
        </p:nvSpPr>
        <p:spPr>
          <a:xfrm>
            <a:off x="7580027" y="10885778"/>
            <a:ext cx="1147864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</a:rPr>
              <a:t>8 marks /</a:t>
            </a:r>
          </a:p>
          <a:p>
            <a:r>
              <a:rPr lang="en-GB" dirty="0">
                <a:latin typeface="Candara" panose="020E0502030303020204" pitchFamily="34" charset="0"/>
              </a:rPr>
              <a:t> 15 mins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51038-7097-406A-8A55-36213D574C49}"/>
              </a:ext>
            </a:extLst>
          </p:cNvPr>
          <p:cNvSpPr txBox="1"/>
          <p:nvPr/>
        </p:nvSpPr>
        <p:spPr>
          <a:xfrm>
            <a:off x="9845749" y="1811653"/>
            <a:ext cx="195780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andara" panose="020E0502030303020204" pitchFamily="34" charset="0"/>
              </a:rPr>
              <a:t>4 marks  / 5 mins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7AD1F7-AD67-4E3C-B07D-E0649035D2EC}"/>
              </a:ext>
            </a:extLst>
          </p:cNvPr>
          <p:cNvSpPr/>
          <p:nvPr/>
        </p:nvSpPr>
        <p:spPr>
          <a:xfrm>
            <a:off x="522952" y="5539665"/>
            <a:ext cx="2812221" cy="5866350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b="1" u="sng" dirty="0">
                <a:latin typeface="Candara" panose="020E0502030303020204" pitchFamily="34" charset="0"/>
              </a:rPr>
              <a:t>LANGUAGE Q2/4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Lexis/word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Phrase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Rhetorical question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Exclamative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Pathos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Tripling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Listing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Simile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Metaphor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Personification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Zoomorphism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Imagery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Direct speech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218412-B2D0-46F5-BEFB-626D43EB83BF}"/>
              </a:ext>
            </a:extLst>
          </p:cNvPr>
          <p:cNvSpPr/>
          <p:nvPr/>
        </p:nvSpPr>
        <p:spPr>
          <a:xfrm>
            <a:off x="8985502" y="11086670"/>
            <a:ext cx="2812221" cy="5035353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b="1" u="sng" dirty="0">
                <a:latin typeface="Candara" panose="020E0502030303020204" pitchFamily="34" charset="0"/>
              </a:rPr>
              <a:t>STRUCTURE Q3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Opening/closing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Develops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Exposition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Focus shifts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Perspective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Positioning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Dialogue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Chronological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Non-linear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Juxtaposition/contrast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dirty="0">
                <a:latin typeface="Candara" panose="020E0502030303020204" pitchFamily="34" charset="0"/>
              </a:rPr>
              <a:t>Flashback /flashforward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5716653-5F65-4C3F-AC59-2C662062A9A3}"/>
              </a:ext>
            </a:extLst>
          </p:cNvPr>
          <p:cNvSpPr/>
          <p:nvPr/>
        </p:nvSpPr>
        <p:spPr>
          <a:xfrm>
            <a:off x="6097662" y="15370305"/>
            <a:ext cx="2795515" cy="738664"/>
          </a:xfrm>
          <a:prstGeom prst="rect">
            <a:avLst/>
          </a:prstGeom>
          <a:solidFill>
            <a:schemeClr val="bg2"/>
          </a:solidFill>
          <a:ln w="349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Methods of Writers</a:t>
            </a:r>
          </a:p>
          <a:p>
            <a:pPr algn="ctr"/>
            <a:r>
              <a:rPr lang="en-GB" b="1" dirty="0">
                <a:latin typeface="Candara" panose="020E0502030303020204" pitchFamily="34" charset="0"/>
              </a:rPr>
              <a:t>AO2: method + effects</a:t>
            </a:r>
          </a:p>
        </p:txBody>
      </p:sp>
    </p:spTree>
    <p:extLst>
      <p:ext uri="{BB962C8B-B14F-4D97-AF65-F5344CB8AC3E}">
        <p14:creationId xmlns:p14="http://schemas.microsoft.com/office/powerpoint/2010/main" val="2683026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698E613-508F-442D-A629-A167D35238C3}"/>
              </a:ext>
            </a:extLst>
          </p:cNvPr>
          <p:cNvSpPr/>
          <p:nvPr/>
        </p:nvSpPr>
        <p:spPr>
          <a:xfrm>
            <a:off x="230383" y="176856"/>
            <a:ext cx="11683101" cy="6796476"/>
          </a:xfrm>
          <a:prstGeom prst="rect">
            <a:avLst/>
          </a:prstGeom>
          <a:ln w="349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en-GB" sz="2000" b="1" i="1" dirty="0"/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en-GB" sz="2000" b="1" i="1" dirty="0"/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b="1" i="1" dirty="0"/>
              <a:t>You’re given a statement which you have to evaluate. 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b="1" i="1" dirty="0"/>
              <a:t>Collect your best data and be </a:t>
            </a:r>
            <a:r>
              <a:rPr lang="en-GB" sz="2000" b="1" i="1" dirty="0">
                <a:solidFill>
                  <a:srgbClr val="00B050"/>
                </a:solidFill>
              </a:rPr>
              <a:t>selective: </a:t>
            </a:r>
            <a:r>
              <a:rPr lang="en-GB" sz="2000" b="1" i="1" dirty="0"/>
              <a:t>choose quotations (try 3) which allow you to weigh-up the statement thoughtfully, these quotations will be interesting clever, busy, thought-provoking. You want to be able to zoom-in on each one! 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en-GB" sz="2000" b="1" i="1" dirty="0"/>
          </a:p>
          <a:p>
            <a:pPr>
              <a:lnSpc>
                <a:spcPct val="115000"/>
              </a:lnSpc>
            </a:pPr>
            <a:r>
              <a:rPr lang="en-GB" sz="2000" b="1" i="1" dirty="0"/>
              <a:t>Ready to start?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GB" sz="2000" b="1" i="1" dirty="0"/>
              <a:t>Begin with a </a:t>
            </a:r>
            <a:r>
              <a:rPr lang="en-GB" sz="2000" b="1" i="1" dirty="0">
                <a:solidFill>
                  <a:srgbClr val="00B050"/>
                </a:solidFill>
              </a:rPr>
              <a:t>Thesis Statement </a:t>
            </a:r>
            <a:r>
              <a:rPr lang="en-GB" sz="2000" b="1" i="1" dirty="0"/>
              <a:t>how you dis/agree with the main elements of the opinion provided, make sure your ‘take’ is included, too.</a:t>
            </a:r>
          </a:p>
          <a:p>
            <a:pPr>
              <a:lnSpc>
                <a:spcPct val="115000"/>
              </a:lnSpc>
            </a:pPr>
            <a:endParaRPr lang="en-GB" sz="2000" b="1" i="1" dirty="0"/>
          </a:p>
          <a:p>
            <a:pPr>
              <a:lnSpc>
                <a:spcPct val="115000"/>
              </a:lnSpc>
            </a:pPr>
            <a:r>
              <a:rPr lang="en-GB" sz="2000" b="1" i="1" dirty="0"/>
              <a:t>Then, 2-3 </a:t>
            </a:r>
            <a:r>
              <a:rPr lang="en-GB" sz="2000" b="1" i="1" dirty="0" err="1"/>
              <a:t>S.Qu.I.D</a:t>
            </a:r>
            <a:r>
              <a:rPr lang="en-GB" sz="2000" b="1" i="1" dirty="0"/>
              <a:t>. paragraphs.</a:t>
            </a:r>
          </a:p>
          <a:p>
            <a:pPr>
              <a:lnSpc>
                <a:spcPct val="115000"/>
              </a:lnSpc>
            </a:pPr>
            <a:r>
              <a:rPr lang="en-GB" sz="2000" b="1" i="1" dirty="0"/>
              <a:t>Introduce your </a:t>
            </a:r>
            <a:r>
              <a:rPr lang="en-GB" sz="2000" b="1" i="1" dirty="0">
                <a:solidFill>
                  <a:srgbClr val="00B050"/>
                </a:solidFill>
              </a:rPr>
              <a:t>evidence</a:t>
            </a:r>
            <a:r>
              <a:rPr lang="en-GB" sz="2000" b="1" i="1" dirty="0"/>
              <a:t>: what does it</a:t>
            </a:r>
            <a:r>
              <a:rPr lang="en-GB" sz="2000" b="1" i="1" dirty="0">
                <a:solidFill>
                  <a:srgbClr val="00B050"/>
                </a:solidFill>
              </a:rPr>
              <a:t> imply</a:t>
            </a:r>
            <a:r>
              <a:rPr lang="en-GB" sz="2000" b="1" i="1" dirty="0"/>
              <a:t>? </a:t>
            </a:r>
          </a:p>
          <a:p>
            <a:pPr>
              <a:lnSpc>
                <a:spcPct val="115000"/>
              </a:lnSpc>
            </a:pPr>
            <a:r>
              <a:rPr lang="en-GB" sz="2000" b="1" i="1" dirty="0"/>
              <a:t>Go</a:t>
            </a:r>
            <a:r>
              <a:rPr lang="en-GB" sz="2000" b="1" i="1" dirty="0">
                <a:solidFill>
                  <a:srgbClr val="00B050"/>
                </a:solidFill>
              </a:rPr>
              <a:t> beyond the statement </a:t>
            </a:r>
            <a:r>
              <a:rPr lang="en-GB" sz="2000" b="1" i="1" dirty="0"/>
              <a:t>to find nuances in the language by </a:t>
            </a:r>
            <a:r>
              <a:rPr lang="en-GB" sz="2000" b="1" i="1" dirty="0">
                <a:solidFill>
                  <a:srgbClr val="00B050"/>
                </a:solidFill>
              </a:rPr>
              <a:t>walking-through </a:t>
            </a:r>
            <a:r>
              <a:rPr lang="en-GB" sz="2000" b="1" i="1" dirty="0"/>
              <a:t>each quote, </a:t>
            </a:r>
            <a:r>
              <a:rPr lang="en-GB" sz="2000" b="1" i="1" dirty="0">
                <a:solidFill>
                  <a:srgbClr val="00B050"/>
                </a:solidFill>
              </a:rPr>
              <a:t>zooming-in </a:t>
            </a:r>
            <a:r>
              <a:rPr lang="en-GB" sz="2000" b="1" i="1" dirty="0"/>
              <a:t>on each word that makes you review the statement in a different light. Drill down, to form </a:t>
            </a:r>
            <a:r>
              <a:rPr lang="en-GB" sz="2000" b="1" i="1" dirty="0">
                <a:solidFill>
                  <a:srgbClr val="00B050"/>
                </a:solidFill>
              </a:rPr>
              <a:t>chains of analysis </a:t>
            </a:r>
            <a:r>
              <a:rPr lang="en-GB" sz="2000" b="1" i="1" dirty="0"/>
              <a:t>with</a:t>
            </a:r>
            <a:r>
              <a:rPr lang="en-GB" sz="2000" b="1" i="1" dirty="0">
                <a:solidFill>
                  <a:srgbClr val="00B050"/>
                </a:solidFill>
              </a:rPr>
              <a:t> tentative language</a:t>
            </a:r>
            <a:r>
              <a:rPr lang="en-GB" sz="2000" b="1" i="1" dirty="0"/>
              <a:t>: </a:t>
            </a:r>
            <a:r>
              <a:rPr lang="en-GB" sz="2000" b="1" i="1" dirty="0">
                <a:solidFill>
                  <a:srgbClr val="FF0000"/>
                </a:solidFill>
              </a:rPr>
              <a:t>‘this could mean’, ‘might mean’, ‘would imply’, ‘suggest’... </a:t>
            </a:r>
          </a:p>
          <a:p>
            <a:pPr>
              <a:lnSpc>
                <a:spcPct val="115000"/>
              </a:lnSpc>
            </a:pPr>
            <a:r>
              <a:rPr lang="en-GB" sz="2000" b="1" i="1" dirty="0"/>
              <a:t>Zoom-in on any of the writer’s methods and techniques and lexical choices– how do they work? What is the author doing to the reader? Explain the intended effects: </a:t>
            </a:r>
            <a:r>
              <a:rPr lang="en-GB" sz="2000" b="1" i="1" dirty="0">
                <a:solidFill>
                  <a:srgbClr val="FF0000"/>
                </a:solidFill>
              </a:rPr>
              <a:t>the reader will feel / the writer intends…</a:t>
            </a:r>
          </a:p>
          <a:p>
            <a:pPr>
              <a:lnSpc>
                <a:spcPct val="115000"/>
              </a:lnSpc>
            </a:pPr>
            <a:r>
              <a:rPr lang="en-GB" sz="2000" b="1" i="1" dirty="0"/>
              <a:t>Cycle back to the statement at the end of each paragraph you write!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42BFFF-7E4D-4F8E-9C96-B9C68DD7CCE3}"/>
              </a:ext>
            </a:extLst>
          </p:cNvPr>
          <p:cNvSpPr/>
          <p:nvPr/>
        </p:nvSpPr>
        <p:spPr>
          <a:xfrm>
            <a:off x="2950506" y="7175178"/>
            <a:ext cx="2961413" cy="8918082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troubling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disregard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Candara" panose="020E0502030303020204" pitchFamily="34" charset="0"/>
              </a:rPr>
              <a:t>shadow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come to terms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Predator/prey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Starkly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exposes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dehumanisation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dread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illuminates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plight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precarious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symbolised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sympathy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foreboding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disturbing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 reassuring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dilemma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Candara" panose="020E0502030303020204" pitchFamily="34" charset="0"/>
              </a:rPr>
              <a:t>bleak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intention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implication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didacticism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Exploitation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Superficiality</a:t>
            </a:r>
            <a:endParaRPr lang="en-GB" sz="1600" dirty="0">
              <a:latin typeface="Candara" panose="020E05020303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B22EA8-5E11-4F16-832C-F5F6474CFB53}"/>
              </a:ext>
            </a:extLst>
          </p:cNvPr>
          <p:cNvSpPr/>
          <p:nvPr/>
        </p:nvSpPr>
        <p:spPr>
          <a:xfrm>
            <a:off x="9241496" y="7307991"/>
            <a:ext cx="1970672" cy="95410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Conceptual Vocab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643EEB-0DED-4970-B7A6-D39DA9AD016A}"/>
              </a:ext>
            </a:extLst>
          </p:cNvPr>
          <p:cNvSpPr/>
          <p:nvPr/>
        </p:nvSpPr>
        <p:spPr>
          <a:xfrm>
            <a:off x="186417" y="7175178"/>
            <a:ext cx="2657501" cy="8918082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U</a:t>
            </a: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npredictability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Vulnerability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Innocence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Insignificance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tyranny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Futility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Corruption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a sense of unease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malicious intent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  cycle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inferiority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Superiority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Dominance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the relentless nature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morality / immorality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animalistic nature of</a:t>
            </a:r>
            <a:endParaRPr lang="en-GB" sz="1600" dirty="0">
              <a:latin typeface="Candara" panose="020E050203030302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Egotism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Callousness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Inter-generational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Rebellion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Tension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Conforming to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Challenging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Transformation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26CFD8-EEA8-4EA8-A36C-7A561F1B3CFF}"/>
              </a:ext>
            </a:extLst>
          </p:cNvPr>
          <p:cNvSpPr/>
          <p:nvPr/>
        </p:nvSpPr>
        <p:spPr>
          <a:xfrm rot="5400000">
            <a:off x="7992168" y="9720284"/>
            <a:ext cx="5170646" cy="2671989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This is the vocabulary which may lift </a:t>
            </a:r>
            <a:r>
              <a:rPr lang="en-GB" b="1" u="sng" dirty="0">
                <a:solidFill>
                  <a:srgbClr val="FF0000"/>
                </a:solidFill>
              </a:rPr>
              <a:t>your inferences </a:t>
            </a:r>
            <a:r>
              <a:rPr lang="en-GB" b="1" dirty="0">
                <a:solidFill>
                  <a:srgbClr val="FF0000"/>
                </a:solidFill>
              </a:rPr>
              <a:t>into L4 of the mark scheme, when used well.</a:t>
            </a:r>
          </a:p>
          <a:p>
            <a:pPr marL="342900" indent="-342900">
              <a:buFontTx/>
              <a:buChar char="-"/>
            </a:pPr>
            <a:r>
              <a:rPr lang="en-GB" b="1" dirty="0"/>
              <a:t>Do you know what these words/phrases mean?</a:t>
            </a:r>
          </a:p>
          <a:p>
            <a:pPr marL="342900" indent="-342900">
              <a:buFontTx/>
              <a:buChar char="-"/>
            </a:pPr>
            <a:endParaRPr lang="en-GB" b="1" dirty="0"/>
          </a:p>
          <a:p>
            <a:pPr marL="342900" indent="-342900">
              <a:buFontTx/>
              <a:buChar char="-"/>
            </a:pPr>
            <a:r>
              <a:rPr lang="en-GB" b="1" dirty="0"/>
              <a:t>Can you confidently apply them when discussing something you have read?</a:t>
            </a:r>
          </a:p>
          <a:p>
            <a:pPr marL="342900" indent="-342900">
              <a:buFontTx/>
              <a:buChar char="-"/>
            </a:pPr>
            <a:endParaRPr lang="en-GB" b="1" dirty="0"/>
          </a:p>
          <a:p>
            <a:pPr marL="342900" indent="-342900">
              <a:buFontTx/>
              <a:buChar char="-"/>
            </a:pPr>
            <a:r>
              <a:rPr lang="en-GB" b="1" dirty="0"/>
              <a:t>Can you clearly explain how writer’s methods create connections with these concepts?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23D067-13EA-4BD9-B177-5E75AFFA9342}"/>
              </a:ext>
            </a:extLst>
          </p:cNvPr>
          <p:cNvSpPr/>
          <p:nvPr/>
        </p:nvSpPr>
        <p:spPr>
          <a:xfrm>
            <a:off x="6071934" y="7164956"/>
            <a:ext cx="2961413" cy="8918082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Ambience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Brutality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Illusion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Criticism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arrogance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hubris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the psychological impact of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power dynamics between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nostalgia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inequality between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the ideology of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abuse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Patriarchal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Hierarchal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fragility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conflict between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Civilised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Socialisation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incremental development of…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establishing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contrast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Responsibility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faith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1600" dirty="0">
                <a:latin typeface="Candara" panose="020E0502030303020204" pitchFamily="34" charset="0"/>
              </a:rPr>
              <a:t>Victim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90FA50-B7ED-49CF-B518-2AB7DCD348C1}"/>
              </a:ext>
            </a:extLst>
          </p:cNvPr>
          <p:cNvSpPr/>
          <p:nvPr/>
        </p:nvSpPr>
        <p:spPr>
          <a:xfrm rot="5400000">
            <a:off x="1078688" y="-639874"/>
            <a:ext cx="569387" cy="2201562"/>
          </a:xfrm>
          <a:prstGeom prst="rect">
            <a:avLst/>
          </a:prstGeom>
          <a:solidFill>
            <a:srgbClr val="00B050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latin typeface="Candara" panose="020E0502030303020204" pitchFamily="34" charset="0"/>
              </a:rPr>
              <a:t>Q4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5E983-1C8B-454A-8729-3A23778329E7}"/>
              </a:ext>
            </a:extLst>
          </p:cNvPr>
          <p:cNvSpPr txBox="1"/>
          <p:nvPr/>
        </p:nvSpPr>
        <p:spPr>
          <a:xfrm>
            <a:off x="9464387" y="118358"/>
            <a:ext cx="248131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20 marks/ 25 mins</a:t>
            </a:r>
          </a:p>
        </p:txBody>
      </p:sp>
    </p:spTree>
    <p:extLst>
      <p:ext uri="{BB962C8B-B14F-4D97-AF65-F5344CB8AC3E}">
        <p14:creationId xmlns:p14="http://schemas.microsoft.com/office/powerpoint/2010/main" val="149837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</TotalTime>
  <Words>854</Words>
  <Application>Microsoft Office PowerPoint</Application>
  <PresentationFormat>Custom</PresentationFormat>
  <Paragraphs>157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76</cp:revision>
  <cp:lastPrinted>2025-03-25T14:20:54Z</cp:lastPrinted>
  <dcterms:created xsi:type="dcterms:W3CDTF">2023-12-03T07:53:46Z</dcterms:created>
  <dcterms:modified xsi:type="dcterms:W3CDTF">2025-07-07T15:20:31Z</dcterms:modified>
</cp:coreProperties>
</file>