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923" r:id="rId2"/>
    <p:sldId id="925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4553"/>
  </p:normalViewPr>
  <p:slideViewPr>
    <p:cSldViewPr snapToGrid="0" snapToObjects="1">
      <p:cViewPr varScale="1">
        <p:scale>
          <a:sx n="64" d="100"/>
          <a:sy n="64" d="100"/>
        </p:scale>
        <p:origin x="4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7C3F1-5D9F-5B4A-95CB-96486397FB3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15416-59FD-EB47-A7BE-FDE21F200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491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3301C-6C04-41E2-AF55-ED24A9BA7D9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299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3301C-6C04-41E2-AF55-ED24A9BA7D9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9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7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0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4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3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5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2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7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562A9-7A27-484C-B513-3F0E64E52E4D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02BAF-70D0-2747-9FB9-747AF379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1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DCA9452-B97B-48BA-9643-EDF81C917E51}"/>
              </a:ext>
            </a:extLst>
          </p:cNvPr>
          <p:cNvSpPr txBox="1"/>
          <p:nvPr/>
        </p:nvSpPr>
        <p:spPr>
          <a:xfrm>
            <a:off x="186360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advocate</a:t>
            </a:r>
          </a:p>
          <a:p>
            <a:r>
              <a:rPr lang="en-GB" sz="1700" b="1" dirty="0"/>
              <a:t>distinction</a:t>
            </a:r>
          </a:p>
          <a:p>
            <a:r>
              <a:rPr lang="en-GB" sz="1700" b="1" dirty="0"/>
              <a:t>alternative</a:t>
            </a:r>
          </a:p>
          <a:p>
            <a:r>
              <a:rPr lang="en-GB" sz="1700" b="1" dirty="0"/>
              <a:t>indicate</a:t>
            </a:r>
          </a:p>
          <a:p>
            <a:r>
              <a:rPr lang="en-GB" sz="1700" b="1" dirty="0"/>
              <a:t>arbitrary</a:t>
            </a:r>
          </a:p>
          <a:p>
            <a:r>
              <a:rPr lang="en-GB" sz="1700" b="1" dirty="0"/>
              <a:t>haphazard</a:t>
            </a:r>
          </a:p>
          <a:p>
            <a:r>
              <a:rPr lang="en-GB" sz="1700" b="1" dirty="0"/>
              <a:t>seemingly</a:t>
            </a:r>
          </a:p>
          <a:p>
            <a:r>
              <a:rPr lang="en-GB" sz="1700" b="1" dirty="0"/>
              <a:t>apathy</a:t>
            </a:r>
          </a:p>
          <a:p>
            <a:r>
              <a:rPr lang="en-GB" sz="1700" b="1" dirty="0"/>
              <a:t>endure</a:t>
            </a:r>
          </a:p>
          <a:p>
            <a:r>
              <a:rPr lang="en-GB" sz="1700" b="1" dirty="0"/>
              <a:t>rupture</a:t>
            </a:r>
          </a:p>
          <a:p>
            <a:r>
              <a:rPr lang="en-GB" sz="1700" b="1" dirty="0"/>
              <a:t>propensity</a:t>
            </a:r>
          </a:p>
          <a:p>
            <a:r>
              <a:rPr lang="en-GB" sz="1700" b="1" dirty="0"/>
              <a:t>obsolete</a:t>
            </a:r>
          </a:p>
          <a:p>
            <a:r>
              <a:rPr lang="en-GB" sz="1700" b="1" dirty="0"/>
              <a:t>criteria</a:t>
            </a:r>
          </a:p>
          <a:p>
            <a:r>
              <a:rPr lang="en-GB" sz="1700" b="1" dirty="0"/>
              <a:t>authentic</a:t>
            </a:r>
          </a:p>
          <a:p>
            <a:r>
              <a:rPr lang="en-GB" sz="1700" b="1" dirty="0"/>
              <a:t>superficial</a:t>
            </a:r>
          </a:p>
          <a:p>
            <a:r>
              <a:rPr lang="en-GB" sz="1700" b="1" dirty="0"/>
              <a:t>oppress</a:t>
            </a:r>
          </a:p>
          <a:p>
            <a:r>
              <a:rPr lang="en-GB" sz="1700" b="1" dirty="0"/>
              <a:t>climate</a:t>
            </a:r>
          </a:p>
          <a:p>
            <a:r>
              <a:rPr lang="en-GB" sz="1700" b="1" dirty="0"/>
              <a:t>integrity</a:t>
            </a:r>
          </a:p>
          <a:p>
            <a:r>
              <a:rPr lang="en-GB" sz="1700" b="1" dirty="0"/>
              <a:t>fundamental</a:t>
            </a:r>
          </a:p>
          <a:p>
            <a:r>
              <a:rPr lang="en-GB" sz="1700" b="1" dirty="0"/>
              <a:t>prominent</a:t>
            </a:r>
          </a:p>
          <a:p>
            <a:r>
              <a:rPr lang="en-GB" sz="1700" b="1" dirty="0"/>
              <a:t>evolve</a:t>
            </a:r>
          </a:p>
          <a:p>
            <a:r>
              <a:rPr lang="en-GB" sz="1700" b="1" dirty="0"/>
              <a:t>strive</a:t>
            </a:r>
          </a:p>
          <a:p>
            <a:r>
              <a:rPr lang="en-GB" sz="1700" b="1" dirty="0"/>
              <a:t>pivotal</a:t>
            </a:r>
          </a:p>
          <a:p>
            <a:r>
              <a:rPr lang="en-GB" sz="1700" b="1" dirty="0"/>
              <a:t>exaggerate</a:t>
            </a:r>
          </a:p>
          <a:p>
            <a:r>
              <a:rPr lang="en-GB" sz="1700" b="1" dirty="0"/>
              <a:t>conditional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EFDFC4-43A8-48D1-BB5A-705B6C9EB254}"/>
              </a:ext>
            </a:extLst>
          </p:cNvPr>
          <p:cNvSpPr txBox="1"/>
          <p:nvPr/>
        </p:nvSpPr>
        <p:spPr>
          <a:xfrm>
            <a:off x="2157623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incompatible</a:t>
            </a:r>
          </a:p>
          <a:p>
            <a:r>
              <a:rPr lang="en-GB" sz="1700" b="1" dirty="0"/>
              <a:t>routine</a:t>
            </a:r>
          </a:p>
          <a:p>
            <a:r>
              <a:rPr lang="en-GB" sz="1700" b="1" dirty="0"/>
              <a:t>elements</a:t>
            </a:r>
          </a:p>
          <a:p>
            <a:r>
              <a:rPr lang="en-GB" sz="1700" b="1" dirty="0"/>
              <a:t>fatal</a:t>
            </a:r>
          </a:p>
          <a:p>
            <a:r>
              <a:rPr lang="en-GB" sz="1700" b="1" dirty="0"/>
              <a:t>neutral</a:t>
            </a:r>
          </a:p>
          <a:p>
            <a:r>
              <a:rPr lang="en-GB" sz="1700" b="1" dirty="0"/>
              <a:t>legitimate</a:t>
            </a:r>
          </a:p>
          <a:p>
            <a:r>
              <a:rPr lang="en-GB" sz="1700" b="1" dirty="0"/>
              <a:t>subsequent</a:t>
            </a:r>
          </a:p>
          <a:p>
            <a:r>
              <a:rPr lang="en-GB" sz="1700" b="1" dirty="0"/>
              <a:t>discern</a:t>
            </a:r>
          </a:p>
          <a:p>
            <a:r>
              <a:rPr lang="en-GB" sz="1700" b="1" dirty="0"/>
              <a:t>inconsequential</a:t>
            </a:r>
          </a:p>
          <a:p>
            <a:r>
              <a:rPr lang="en-GB" sz="1700" b="1" dirty="0"/>
              <a:t>superfluous</a:t>
            </a:r>
          </a:p>
          <a:p>
            <a:r>
              <a:rPr lang="en-GB" sz="1700" b="1" dirty="0"/>
              <a:t>unique</a:t>
            </a:r>
          </a:p>
          <a:p>
            <a:r>
              <a:rPr lang="en-GB" sz="1700" b="1" dirty="0"/>
              <a:t>desolate</a:t>
            </a:r>
          </a:p>
          <a:p>
            <a:r>
              <a:rPr lang="en-GB" sz="1700" b="1" dirty="0"/>
              <a:t>conceivably</a:t>
            </a:r>
          </a:p>
          <a:p>
            <a:r>
              <a:rPr lang="en-GB" sz="1700" b="1" dirty="0"/>
              <a:t>diminished</a:t>
            </a:r>
          </a:p>
          <a:p>
            <a:r>
              <a:rPr lang="en-GB" sz="1700" b="1" dirty="0"/>
              <a:t>insidious</a:t>
            </a:r>
          </a:p>
          <a:p>
            <a:r>
              <a:rPr lang="en-GB" sz="1700" b="1" dirty="0"/>
              <a:t>redundant</a:t>
            </a:r>
          </a:p>
          <a:p>
            <a:r>
              <a:rPr lang="en-GB" sz="1700" b="1" dirty="0"/>
              <a:t>provocative</a:t>
            </a:r>
          </a:p>
          <a:p>
            <a:r>
              <a:rPr lang="en-GB" sz="1700" b="1" dirty="0"/>
              <a:t>retrospect</a:t>
            </a:r>
          </a:p>
          <a:p>
            <a:r>
              <a:rPr lang="en-GB" sz="1700" b="1" dirty="0"/>
              <a:t>inherent</a:t>
            </a:r>
          </a:p>
          <a:p>
            <a:r>
              <a:rPr lang="en-GB" sz="1700" b="1" dirty="0"/>
              <a:t>apparent</a:t>
            </a:r>
          </a:p>
          <a:p>
            <a:r>
              <a:rPr lang="en-GB" sz="1700" b="1" dirty="0"/>
              <a:t>escalate</a:t>
            </a:r>
          </a:p>
          <a:p>
            <a:r>
              <a:rPr lang="en-GB" sz="1700" b="1" dirty="0"/>
              <a:t>deteriorate</a:t>
            </a:r>
          </a:p>
          <a:p>
            <a:r>
              <a:rPr lang="en-GB" sz="1700" b="1" dirty="0"/>
              <a:t>digest</a:t>
            </a:r>
          </a:p>
          <a:p>
            <a:r>
              <a:rPr lang="en-GB" sz="1700" b="1" dirty="0"/>
              <a:t>isolate</a:t>
            </a:r>
          </a:p>
          <a:p>
            <a:r>
              <a:rPr lang="en-GB" sz="1700" b="1" dirty="0"/>
              <a:t>ambivalent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090230-5534-4F3B-9F0A-01BAC8F3D7CB}"/>
              </a:ext>
            </a:extLst>
          </p:cNvPr>
          <p:cNvSpPr txBox="1"/>
          <p:nvPr/>
        </p:nvSpPr>
        <p:spPr>
          <a:xfrm>
            <a:off x="4080432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tedious</a:t>
            </a:r>
          </a:p>
          <a:p>
            <a:r>
              <a:rPr lang="en-GB" sz="1700" b="1" dirty="0"/>
              <a:t>eager</a:t>
            </a:r>
          </a:p>
          <a:p>
            <a:r>
              <a:rPr lang="en-GB" sz="1700" b="1" dirty="0"/>
              <a:t>refine</a:t>
            </a:r>
          </a:p>
          <a:p>
            <a:r>
              <a:rPr lang="en-GB" sz="1700" b="1" dirty="0"/>
              <a:t>ripe</a:t>
            </a:r>
          </a:p>
          <a:p>
            <a:r>
              <a:rPr lang="en-GB" sz="1700" b="1" dirty="0"/>
              <a:t>exacerbate</a:t>
            </a:r>
          </a:p>
          <a:p>
            <a:r>
              <a:rPr lang="en-GB" sz="1700" b="1" dirty="0"/>
              <a:t>dishearten</a:t>
            </a:r>
          </a:p>
          <a:p>
            <a:r>
              <a:rPr lang="en-GB" sz="1700" b="1" dirty="0"/>
              <a:t>exhibit</a:t>
            </a:r>
          </a:p>
          <a:p>
            <a:r>
              <a:rPr lang="en-GB" sz="1700" b="1" dirty="0"/>
              <a:t>legendary</a:t>
            </a:r>
          </a:p>
          <a:p>
            <a:r>
              <a:rPr lang="en-GB" sz="1700" b="1" dirty="0"/>
              <a:t>contemporary</a:t>
            </a:r>
          </a:p>
          <a:p>
            <a:r>
              <a:rPr lang="en-GB" sz="1700" b="1" dirty="0"/>
              <a:t>sensitive</a:t>
            </a:r>
          </a:p>
          <a:p>
            <a:r>
              <a:rPr lang="en-GB" sz="1700" b="1" dirty="0"/>
              <a:t>awry</a:t>
            </a:r>
          </a:p>
          <a:p>
            <a:r>
              <a:rPr lang="en-GB" sz="1700" b="1" dirty="0"/>
              <a:t>meagre</a:t>
            </a:r>
          </a:p>
          <a:p>
            <a:r>
              <a:rPr lang="en-GB" sz="1700" b="1" dirty="0"/>
              <a:t>seldom</a:t>
            </a:r>
          </a:p>
          <a:p>
            <a:r>
              <a:rPr lang="en-GB" sz="1700" b="1" dirty="0"/>
              <a:t>biased</a:t>
            </a:r>
          </a:p>
          <a:p>
            <a:r>
              <a:rPr lang="en-GB" sz="1700" b="1" dirty="0"/>
              <a:t>dismal</a:t>
            </a:r>
          </a:p>
          <a:p>
            <a:r>
              <a:rPr lang="en-GB" sz="1700" b="1" dirty="0"/>
              <a:t>intangible </a:t>
            </a:r>
          </a:p>
          <a:p>
            <a:r>
              <a:rPr lang="en-GB" sz="1700" b="1" dirty="0"/>
              <a:t>outstanding</a:t>
            </a:r>
          </a:p>
          <a:p>
            <a:r>
              <a:rPr lang="en-GB" sz="1700" b="1" dirty="0"/>
              <a:t>pacify</a:t>
            </a:r>
          </a:p>
          <a:p>
            <a:r>
              <a:rPr lang="en-GB" sz="1700" b="1" dirty="0"/>
              <a:t>considerable</a:t>
            </a:r>
          </a:p>
          <a:p>
            <a:r>
              <a:rPr lang="en-GB" sz="1700" b="1" dirty="0"/>
              <a:t>negotiate</a:t>
            </a:r>
          </a:p>
          <a:p>
            <a:r>
              <a:rPr lang="en-GB" sz="1700" b="1" dirty="0"/>
              <a:t>extinct</a:t>
            </a:r>
          </a:p>
          <a:p>
            <a:r>
              <a:rPr lang="en-GB" sz="1700" b="1" dirty="0"/>
              <a:t>acknowledge</a:t>
            </a:r>
          </a:p>
          <a:p>
            <a:r>
              <a:rPr lang="en-GB" sz="1700" b="1" dirty="0"/>
              <a:t>oblivious</a:t>
            </a:r>
          </a:p>
          <a:p>
            <a:r>
              <a:rPr lang="en-GB" sz="1700" b="1" dirty="0"/>
              <a:t>coincide</a:t>
            </a:r>
          </a:p>
          <a:p>
            <a:r>
              <a:rPr lang="en-GB" sz="1700" b="1" dirty="0"/>
              <a:t>indiscriminate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90FE67-4EDA-45C0-A105-547A2664E7F6}"/>
              </a:ext>
            </a:extLst>
          </p:cNvPr>
          <p:cNvSpPr txBox="1"/>
          <p:nvPr/>
        </p:nvSpPr>
        <p:spPr>
          <a:xfrm>
            <a:off x="6044652" y="138354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vacant</a:t>
            </a:r>
          </a:p>
          <a:p>
            <a:r>
              <a:rPr lang="en-GB" sz="1700" b="1" dirty="0"/>
              <a:t>marginal</a:t>
            </a:r>
          </a:p>
          <a:p>
            <a:r>
              <a:rPr lang="en-GB" sz="1700" b="1" dirty="0"/>
              <a:t>harass</a:t>
            </a:r>
          </a:p>
          <a:p>
            <a:r>
              <a:rPr lang="en-GB" sz="1700" b="1" dirty="0"/>
              <a:t>passive</a:t>
            </a:r>
          </a:p>
          <a:p>
            <a:r>
              <a:rPr lang="en-GB" sz="1700" b="1" dirty="0"/>
              <a:t>widespread</a:t>
            </a:r>
          </a:p>
          <a:p>
            <a:r>
              <a:rPr lang="en-GB" sz="1700" b="1" dirty="0"/>
              <a:t>indifferent</a:t>
            </a:r>
          </a:p>
          <a:p>
            <a:r>
              <a:rPr lang="en-GB" sz="1700" b="1" dirty="0"/>
              <a:t>tenuous</a:t>
            </a:r>
          </a:p>
          <a:p>
            <a:r>
              <a:rPr lang="en-GB" sz="1700" b="1" dirty="0"/>
              <a:t>mundane</a:t>
            </a:r>
          </a:p>
          <a:p>
            <a:r>
              <a:rPr lang="en-GB" sz="1700" b="1" dirty="0"/>
              <a:t>deter</a:t>
            </a:r>
          </a:p>
          <a:p>
            <a:r>
              <a:rPr lang="en-GB" sz="1700" b="1" dirty="0"/>
              <a:t>blossom</a:t>
            </a:r>
          </a:p>
          <a:p>
            <a:r>
              <a:rPr lang="en-GB" sz="1700" b="1" dirty="0"/>
              <a:t>blizzard</a:t>
            </a:r>
          </a:p>
          <a:p>
            <a:r>
              <a:rPr lang="en-GB" sz="1700" b="1" dirty="0"/>
              <a:t>casual</a:t>
            </a:r>
          </a:p>
          <a:p>
            <a:r>
              <a:rPr lang="en-GB" sz="1700" b="1" dirty="0"/>
              <a:t>dilemma</a:t>
            </a:r>
          </a:p>
          <a:p>
            <a:r>
              <a:rPr lang="en-GB" sz="1700" b="1" dirty="0"/>
              <a:t>toxic</a:t>
            </a:r>
          </a:p>
          <a:p>
            <a:r>
              <a:rPr lang="en-GB" sz="1700" b="1" dirty="0"/>
              <a:t>alter</a:t>
            </a:r>
          </a:p>
          <a:p>
            <a:r>
              <a:rPr lang="en-GB" sz="1700" b="1" dirty="0"/>
              <a:t>stance</a:t>
            </a:r>
          </a:p>
          <a:p>
            <a:r>
              <a:rPr lang="en-GB" sz="1700" b="1" dirty="0"/>
              <a:t>vigorous</a:t>
            </a:r>
          </a:p>
          <a:p>
            <a:r>
              <a:rPr lang="en-GB" sz="1700" b="1" dirty="0"/>
              <a:t>pretentious</a:t>
            </a:r>
          </a:p>
          <a:p>
            <a:r>
              <a:rPr lang="en-GB" sz="1700" b="1" dirty="0"/>
              <a:t>ultimately</a:t>
            </a:r>
          </a:p>
          <a:p>
            <a:r>
              <a:rPr lang="en-GB" sz="1700" b="1" dirty="0"/>
              <a:t>subtle</a:t>
            </a:r>
          </a:p>
          <a:p>
            <a:r>
              <a:rPr lang="en-GB" sz="1700" b="1" dirty="0"/>
              <a:t>insight</a:t>
            </a:r>
          </a:p>
          <a:p>
            <a:r>
              <a:rPr lang="en-GB" sz="1700" b="1" dirty="0"/>
              <a:t>succumb</a:t>
            </a:r>
          </a:p>
          <a:p>
            <a:r>
              <a:rPr lang="en-GB" sz="1700" b="1" dirty="0"/>
              <a:t>quench</a:t>
            </a:r>
          </a:p>
          <a:p>
            <a:r>
              <a:rPr lang="en-GB" sz="1700" b="1" dirty="0"/>
              <a:t>fiasco</a:t>
            </a:r>
          </a:p>
          <a:p>
            <a:r>
              <a:rPr lang="en-GB" sz="1700" b="1" dirty="0"/>
              <a:t>radical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C4D78-BB3A-4CDD-A013-2AB4FD85D7F8}"/>
              </a:ext>
            </a:extLst>
          </p:cNvPr>
          <p:cNvSpPr txBox="1"/>
          <p:nvPr/>
        </p:nvSpPr>
        <p:spPr>
          <a:xfrm>
            <a:off x="7956276" y="148960"/>
            <a:ext cx="4166994" cy="36933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GB" b="1" dirty="0"/>
              <a:t>Year 9 Tier 2&amp;3 Vocabulary for Writing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9D1065-00C5-4D1C-AF9B-5AEE993F8D5D}"/>
              </a:ext>
            </a:extLst>
          </p:cNvPr>
          <p:cNvSpPr txBox="1"/>
          <p:nvPr/>
        </p:nvSpPr>
        <p:spPr>
          <a:xfrm>
            <a:off x="10077347" y="664143"/>
            <a:ext cx="2045922" cy="3693319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2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although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now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just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much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wherever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whereas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whether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whenever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whoever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>
                <a:ea typeface="Calibri" panose="020F0502020204030204" pitchFamily="34" charset="0"/>
                <a:cs typeface="Times New Roman" panose="02020603050405020304" pitchFamily="18" charset="0"/>
              </a:rPr>
              <a:t>whatever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as a result of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rather than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9B4EE9-2E60-461B-B0F4-F18E1861735E}"/>
              </a:ext>
            </a:extLst>
          </p:cNvPr>
          <p:cNvSpPr txBox="1"/>
          <p:nvPr/>
        </p:nvSpPr>
        <p:spPr>
          <a:xfrm>
            <a:off x="10077347" y="4436544"/>
            <a:ext cx="2045922" cy="2308324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3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even 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if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order to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order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in case of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so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provided that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4FE1B0-B03B-4906-86B4-E74F095823BF}"/>
              </a:ext>
            </a:extLst>
          </p:cNvPr>
          <p:cNvSpPr txBox="1"/>
          <p:nvPr/>
        </p:nvSpPr>
        <p:spPr>
          <a:xfrm>
            <a:off x="7956275" y="664143"/>
            <a:ext cx="2045922" cy="4247317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Level 1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because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unless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after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while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before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until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b="1" dirty="0"/>
              <a:t>by the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since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when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long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as soon as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despite</a:t>
            </a:r>
          </a:p>
          <a:p>
            <a:pPr marL="342900" indent="-342900">
              <a:buFont typeface="+mj-lt"/>
              <a:buAutoNum type="arabicPeriod"/>
            </a:pPr>
            <a:r>
              <a:rPr lang="en-GB" b="1" dirty="0"/>
              <a:t>though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9AA58A-A8E8-46AC-B445-40B70A96172B}"/>
              </a:ext>
            </a:extLst>
          </p:cNvPr>
          <p:cNvSpPr txBox="1"/>
          <p:nvPr/>
        </p:nvSpPr>
        <p:spPr>
          <a:xfrm>
            <a:off x="7956275" y="5004284"/>
            <a:ext cx="2045922" cy="1754326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like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It was as if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as if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as though</a:t>
            </a:r>
          </a:p>
          <a:p>
            <a:pPr marL="342900" indent="-342900">
              <a:buFont typeface="+mj-lt"/>
              <a:buAutoNum type="arabicPeriod" startAt="7"/>
              <a:defRPr/>
            </a:pPr>
            <a:r>
              <a:rPr lang="en-GB" b="1" dirty="0"/>
              <a:t>if only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GB" b="1" dirty="0"/>
              <a:t>even if</a:t>
            </a:r>
          </a:p>
        </p:txBody>
      </p:sp>
    </p:spTree>
    <p:extLst>
      <p:ext uri="{BB962C8B-B14F-4D97-AF65-F5344CB8AC3E}">
        <p14:creationId xmlns:p14="http://schemas.microsoft.com/office/powerpoint/2010/main" val="384254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DCA9452-B97B-48BA-9643-EDF81C917E51}"/>
              </a:ext>
            </a:extLst>
          </p:cNvPr>
          <p:cNvSpPr txBox="1"/>
          <p:nvPr/>
        </p:nvSpPr>
        <p:spPr>
          <a:xfrm>
            <a:off x="186360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agitate</a:t>
            </a:r>
          </a:p>
          <a:p>
            <a:r>
              <a:rPr lang="en-GB" sz="1700" b="1" dirty="0"/>
              <a:t>recede</a:t>
            </a:r>
          </a:p>
          <a:p>
            <a:r>
              <a:rPr lang="en-GB" sz="1700" b="1" dirty="0"/>
              <a:t>extensive</a:t>
            </a:r>
          </a:p>
          <a:p>
            <a:r>
              <a:rPr lang="en-GB" sz="1700" b="1" dirty="0"/>
              <a:t>audacious</a:t>
            </a:r>
          </a:p>
          <a:p>
            <a:r>
              <a:rPr lang="en-GB" sz="1700" b="1" dirty="0"/>
              <a:t>rudimentary</a:t>
            </a:r>
          </a:p>
          <a:p>
            <a:r>
              <a:rPr lang="en-GB" sz="1700" b="1" dirty="0"/>
              <a:t>adversity</a:t>
            </a:r>
          </a:p>
          <a:p>
            <a:r>
              <a:rPr lang="en-GB" sz="1700" b="1" dirty="0"/>
              <a:t>efficient</a:t>
            </a:r>
          </a:p>
          <a:p>
            <a:r>
              <a:rPr lang="en-GB" sz="1700" b="1" dirty="0"/>
              <a:t>headlong</a:t>
            </a:r>
          </a:p>
          <a:p>
            <a:r>
              <a:rPr lang="en-GB" sz="1700" b="1" dirty="0"/>
              <a:t>predominant</a:t>
            </a:r>
          </a:p>
          <a:p>
            <a:r>
              <a:rPr lang="en-GB" sz="1700" b="1" dirty="0"/>
              <a:t>revive</a:t>
            </a:r>
          </a:p>
          <a:p>
            <a:r>
              <a:rPr lang="en-GB" sz="1700" b="1" dirty="0"/>
              <a:t>signifies</a:t>
            </a:r>
          </a:p>
          <a:p>
            <a:r>
              <a:rPr lang="en-GB" sz="1700" b="1" dirty="0"/>
              <a:t>nebulous</a:t>
            </a:r>
          </a:p>
          <a:p>
            <a:r>
              <a:rPr lang="en-GB" sz="1700" b="1" dirty="0"/>
              <a:t>intrinsic</a:t>
            </a:r>
          </a:p>
          <a:p>
            <a:r>
              <a:rPr lang="en-GB" sz="1700" b="1" dirty="0"/>
              <a:t>adequate</a:t>
            </a:r>
          </a:p>
          <a:p>
            <a:r>
              <a:rPr lang="en-GB" sz="1700" b="1" dirty="0"/>
              <a:t>formidable</a:t>
            </a:r>
          </a:p>
          <a:p>
            <a:r>
              <a:rPr lang="en-GB" sz="1700" b="1" dirty="0"/>
              <a:t>prosaic</a:t>
            </a:r>
          </a:p>
          <a:p>
            <a:r>
              <a:rPr lang="en-GB" sz="1700" b="1" dirty="0"/>
              <a:t>implausible</a:t>
            </a:r>
          </a:p>
          <a:p>
            <a:r>
              <a:rPr lang="en-GB" sz="1700" b="1" dirty="0"/>
              <a:t>conversely</a:t>
            </a:r>
          </a:p>
          <a:p>
            <a:r>
              <a:rPr lang="en-GB" sz="1700" b="1" dirty="0"/>
              <a:t>impede</a:t>
            </a:r>
          </a:p>
          <a:p>
            <a:r>
              <a:rPr lang="en-GB" sz="1700" b="1" dirty="0"/>
              <a:t>sparse</a:t>
            </a:r>
          </a:p>
          <a:p>
            <a:r>
              <a:rPr lang="en-GB" sz="1700" b="1" dirty="0"/>
              <a:t>entities </a:t>
            </a:r>
          </a:p>
          <a:p>
            <a:r>
              <a:rPr lang="en-GB" sz="1700" b="1" dirty="0"/>
              <a:t>implication</a:t>
            </a:r>
          </a:p>
          <a:p>
            <a:r>
              <a:rPr lang="en-GB" sz="1700" b="1" dirty="0"/>
              <a:t>ponderous</a:t>
            </a:r>
          </a:p>
          <a:p>
            <a:r>
              <a:rPr lang="en-GB" sz="1700" b="1" dirty="0"/>
              <a:t>eliminate</a:t>
            </a:r>
          </a:p>
          <a:p>
            <a:r>
              <a:rPr lang="en-GB" sz="1700" b="1" dirty="0"/>
              <a:t>convention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EC90B-D140-48F4-AD41-087D37086FBD}"/>
              </a:ext>
            </a:extLst>
          </p:cNvPr>
          <p:cNvSpPr txBox="1"/>
          <p:nvPr/>
        </p:nvSpPr>
        <p:spPr>
          <a:xfrm>
            <a:off x="8436251" y="138354"/>
            <a:ext cx="3569389" cy="36933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KS3 Extend 2025 Tier 2 Vocabulary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EFDFC4-43A8-48D1-BB5A-705B6C9EB254}"/>
              </a:ext>
            </a:extLst>
          </p:cNvPr>
          <p:cNvSpPr txBox="1"/>
          <p:nvPr/>
        </p:nvSpPr>
        <p:spPr>
          <a:xfrm>
            <a:off x="2296769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transient</a:t>
            </a:r>
          </a:p>
          <a:p>
            <a:r>
              <a:rPr lang="en-GB" sz="1700" b="1" dirty="0"/>
              <a:t>indefinite</a:t>
            </a:r>
          </a:p>
          <a:p>
            <a:r>
              <a:rPr lang="en-GB" sz="1700" b="1" dirty="0"/>
              <a:t>expanse</a:t>
            </a:r>
          </a:p>
          <a:p>
            <a:r>
              <a:rPr lang="en-GB" sz="1700" b="1" dirty="0"/>
              <a:t>exposure</a:t>
            </a:r>
          </a:p>
          <a:p>
            <a:r>
              <a:rPr lang="en-GB" sz="1700" b="1" dirty="0"/>
              <a:t>negligent</a:t>
            </a:r>
          </a:p>
          <a:p>
            <a:r>
              <a:rPr lang="en-GB" sz="1700" b="1" dirty="0"/>
              <a:t>invoke</a:t>
            </a:r>
          </a:p>
          <a:p>
            <a:r>
              <a:rPr lang="en-GB" sz="1700" b="1" dirty="0"/>
              <a:t>improvise</a:t>
            </a:r>
          </a:p>
          <a:p>
            <a:r>
              <a:rPr lang="en-GB" sz="1700" b="1" dirty="0"/>
              <a:t>resilient</a:t>
            </a:r>
          </a:p>
          <a:p>
            <a:r>
              <a:rPr lang="en-GB" sz="1700" b="1" dirty="0"/>
              <a:t>surreptitious</a:t>
            </a:r>
          </a:p>
          <a:p>
            <a:r>
              <a:rPr lang="en-GB" sz="1700" b="1" dirty="0"/>
              <a:t>intercede</a:t>
            </a:r>
          </a:p>
          <a:p>
            <a:r>
              <a:rPr lang="en-GB" sz="1700" b="1" dirty="0"/>
              <a:t>incessant</a:t>
            </a:r>
          </a:p>
          <a:p>
            <a:r>
              <a:rPr lang="en-GB" sz="1700" b="1" dirty="0"/>
              <a:t>reputedly</a:t>
            </a:r>
          </a:p>
          <a:p>
            <a:r>
              <a:rPr lang="en-GB" sz="1700" b="1" dirty="0"/>
              <a:t>constraint</a:t>
            </a:r>
          </a:p>
          <a:p>
            <a:r>
              <a:rPr lang="en-GB" sz="1700" b="1" dirty="0"/>
              <a:t>proponent</a:t>
            </a:r>
          </a:p>
          <a:p>
            <a:r>
              <a:rPr lang="en-GB" sz="1700" b="1" dirty="0"/>
              <a:t>variable</a:t>
            </a:r>
          </a:p>
          <a:p>
            <a:r>
              <a:rPr lang="en-GB" sz="1700" b="1" dirty="0"/>
              <a:t>intimidate</a:t>
            </a:r>
          </a:p>
          <a:p>
            <a:r>
              <a:rPr lang="en-GB" sz="1700" b="1" dirty="0"/>
              <a:t>parallel</a:t>
            </a:r>
          </a:p>
          <a:p>
            <a:r>
              <a:rPr lang="en-GB" sz="1700" b="1" dirty="0"/>
              <a:t>disparity</a:t>
            </a:r>
          </a:p>
          <a:p>
            <a:r>
              <a:rPr lang="en-GB" sz="1700" b="1" dirty="0"/>
              <a:t>inhibition</a:t>
            </a:r>
          </a:p>
          <a:p>
            <a:r>
              <a:rPr lang="en-GB" sz="1700" b="1" dirty="0"/>
              <a:t>unanimous</a:t>
            </a:r>
          </a:p>
          <a:p>
            <a:r>
              <a:rPr lang="en-GB" sz="1700" b="1" dirty="0"/>
              <a:t>respective</a:t>
            </a:r>
          </a:p>
          <a:p>
            <a:r>
              <a:rPr lang="en-GB" sz="1700" b="1" dirty="0"/>
              <a:t>disgruntled</a:t>
            </a:r>
          </a:p>
          <a:p>
            <a:r>
              <a:rPr lang="en-GB" sz="1700" b="1" dirty="0"/>
              <a:t>interaction</a:t>
            </a:r>
          </a:p>
          <a:p>
            <a:r>
              <a:rPr lang="en-GB" sz="1700" b="1" dirty="0"/>
              <a:t>comprehensive</a:t>
            </a:r>
          </a:p>
          <a:p>
            <a:r>
              <a:rPr lang="en-GB" sz="1700" b="1" dirty="0"/>
              <a:t>animosity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090230-5534-4F3B-9F0A-01BAC8F3D7CB}"/>
              </a:ext>
            </a:extLst>
          </p:cNvPr>
          <p:cNvSpPr txBox="1"/>
          <p:nvPr/>
        </p:nvSpPr>
        <p:spPr>
          <a:xfrm>
            <a:off x="4368663" y="138355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bewilder</a:t>
            </a:r>
          </a:p>
          <a:p>
            <a:r>
              <a:rPr lang="en-GB" sz="1700" b="1" dirty="0"/>
              <a:t>dependent</a:t>
            </a:r>
          </a:p>
          <a:p>
            <a:r>
              <a:rPr lang="en-GB" sz="1700" b="1" dirty="0"/>
              <a:t>exceed</a:t>
            </a:r>
          </a:p>
          <a:p>
            <a:r>
              <a:rPr lang="en-GB" sz="1700" b="1" dirty="0"/>
              <a:t>inevitable</a:t>
            </a:r>
          </a:p>
          <a:p>
            <a:r>
              <a:rPr lang="en-GB" sz="1700" b="1" dirty="0"/>
              <a:t>enhance</a:t>
            </a:r>
          </a:p>
          <a:p>
            <a:r>
              <a:rPr lang="en-GB" sz="1700" b="1" dirty="0"/>
              <a:t>deluge</a:t>
            </a:r>
          </a:p>
          <a:p>
            <a:r>
              <a:rPr lang="en-GB" sz="1700" b="1" dirty="0"/>
              <a:t>imminent</a:t>
            </a:r>
          </a:p>
          <a:p>
            <a:r>
              <a:rPr lang="en-GB" sz="1700" b="1" dirty="0"/>
              <a:t>preclude</a:t>
            </a:r>
          </a:p>
          <a:p>
            <a:r>
              <a:rPr lang="en-GB" sz="1700" b="1" dirty="0"/>
              <a:t>cumulative</a:t>
            </a:r>
          </a:p>
          <a:p>
            <a:r>
              <a:rPr lang="en-GB" sz="1700" b="1" dirty="0"/>
              <a:t>necessity</a:t>
            </a:r>
          </a:p>
          <a:p>
            <a:r>
              <a:rPr lang="en-GB" sz="1700" b="1" dirty="0"/>
              <a:t>underscores</a:t>
            </a:r>
          </a:p>
          <a:p>
            <a:r>
              <a:rPr lang="en-GB" sz="1700" b="1" dirty="0"/>
              <a:t>meticulous</a:t>
            </a:r>
          </a:p>
          <a:p>
            <a:r>
              <a:rPr lang="en-GB" sz="1700" b="1" dirty="0"/>
              <a:t>resume</a:t>
            </a:r>
          </a:p>
          <a:p>
            <a:r>
              <a:rPr lang="en-GB" sz="1700" b="1" dirty="0"/>
              <a:t>tenacious</a:t>
            </a:r>
          </a:p>
          <a:p>
            <a:r>
              <a:rPr lang="en-GB" sz="1700" b="1" dirty="0"/>
              <a:t>despicable</a:t>
            </a:r>
          </a:p>
          <a:p>
            <a:r>
              <a:rPr lang="en-GB" sz="1700" b="1" dirty="0"/>
              <a:t>capricious</a:t>
            </a:r>
          </a:p>
          <a:p>
            <a:r>
              <a:rPr lang="en-GB" sz="1700" b="1" dirty="0"/>
              <a:t>virtually</a:t>
            </a:r>
          </a:p>
          <a:p>
            <a:r>
              <a:rPr lang="en-GB" sz="1700" b="1" dirty="0"/>
              <a:t>credible</a:t>
            </a:r>
          </a:p>
          <a:p>
            <a:r>
              <a:rPr lang="en-GB" sz="1700" b="1" dirty="0"/>
              <a:t>unobtrusive</a:t>
            </a:r>
          </a:p>
          <a:p>
            <a:r>
              <a:rPr lang="en-GB" sz="1700" b="1" dirty="0"/>
              <a:t>instance</a:t>
            </a:r>
          </a:p>
          <a:p>
            <a:r>
              <a:rPr lang="en-GB" sz="1700" b="1" dirty="0"/>
              <a:t>circumvent</a:t>
            </a:r>
          </a:p>
          <a:p>
            <a:r>
              <a:rPr lang="en-GB" sz="1700" b="1" dirty="0"/>
              <a:t>substantiate</a:t>
            </a:r>
          </a:p>
          <a:p>
            <a:r>
              <a:rPr lang="en-GB" sz="1700" b="1" dirty="0"/>
              <a:t>deprived</a:t>
            </a:r>
          </a:p>
          <a:p>
            <a:r>
              <a:rPr lang="en-GB" sz="1700" b="1" dirty="0"/>
              <a:t>contingent</a:t>
            </a:r>
          </a:p>
          <a:p>
            <a:r>
              <a:rPr lang="en-GB" sz="1700" b="1" dirty="0"/>
              <a:t>barren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90FE67-4EDA-45C0-A105-547A2664E7F6}"/>
              </a:ext>
            </a:extLst>
          </p:cNvPr>
          <p:cNvSpPr txBox="1"/>
          <p:nvPr/>
        </p:nvSpPr>
        <p:spPr>
          <a:xfrm>
            <a:off x="6402457" y="138354"/>
            <a:ext cx="1831284" cy="663258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b="1" dirty="0"/>
              <a:t>incidental</a:t>
            </a:r>
          </a:p>
          <a:p>
            <a:r>
              <a:rPr lang="en-GB" sz="1700" b="1" dirty="0"/>
              <a:t>cultivate</a:t>
            </a:r>
          </a:p>
          <a:p>
            <a:r>
              <a:rPr lang="en-GB" sz="1700" b="1" dirty="0"/>
              <a:t>antics</a:t>
            </a:r>
          </a:p>
          <a:p>
            <a:r>
              <a:rPr lang="en-GB" sz="1700" b="1" dirty="0"/>
              <a:t>egregious</a:t>
            </a:r>
          </a:p>
          <a:p>
            <a:r>
              <a:rPr lang="en-GB" sz="1700" b="1" dirty="0"/>
              <a:t>ongoing</a:t>
            </a:r>
          </a:p>
          <a:p>
            <a:r>
              <a:rPr lang="en-GB" sz="1700" b="1" dirty="0"/>
              <a:t>numerous</a:t>
            </a:r>
          </a:p>
          <a:p>
            <a:r>
              <a:rPr lang="en-GB" sz="1700" b="1" dirty="0"/>
              <a:t>specified</a:t>
            </a:r>
          </a:p>
          <a:p>
            <a:r>
              <a:rPr lang="en-GB" sz="1700" b="1" dirty="0"/>
              <a:t>intervention</a:t>
            </a:r>
          </a:p>
          <a:p>
            <a:r>
              <a:rPr lang="en-GB" sz="1700" b="1" dirty="0"/>
              <a:t>validity</a:t>
            </a:r>
          </a:p>
          <a:p>
            <a:r>
              <a:rPr lang="en-GB" sz="1700" b="1" dirty="0"/>
              <a:t>scenario</a:t>
            </a:r>
          </a:p>
          <a:p>
            <a:r>
              <a:rPr lang="en-GB" sz="1700" b="1" dirty="0"/>
              <a:t>endeavour</a:t>
            </a:r>
          </a:p>
          <a:p>
            <a:r>
              <a:rPr lang="en-GB" sz="1700" b="1" dirty="0"/>
              <a:t>imperative</a:t>
            </a:r>
          </a:p>
          <a:p>
            <a:r>
              <a:rPr lang="en-GB" sz="1700" b="1" dirty="0"/>
              <a:t>orientation</a:t>
            </a:r>
          </a:p>
          <a:p>
            <a:r>
              <a:rPr lang="en-GB" sz="1700" b="1" dirty="0"/>
              <a:t>tentative</a:t>
            </a:r>
          </a:p>
          <a:p>
            <a:r>
              <a:rPr lang="en-GB" sz="1700" b="1" dirty="0"/>
              <a:t>incidence</a:t>
            </a:r>
          </a:p>
          <a:p>
            <a:r>
              <a:rPr lang="en-GB" sz="1700" b="1" dirty="0"/>
              <a:t>precarious</a:t>
            </a:r>
          </a:p>
          <a:p>
            <a:r>
              <a:rPr lang="en-GB" sz="1700" b="1" dirty="0"/>
              <a:t>niche</a:t>
            </a:r>
          </a:p>
          <a:p>
            <a:r>
              <a:rPr lang="en-GB" sz="1700" b="1" dirty="0"/>
              <a:t>consistent</a:t>
            </a:r>
          </a:p>
          <a:p>
            <a:r>
              <a:rPr lang="en-GB" sz="1700" b="1" dirty="0"/>
              <a:t>impetuous</a:t>
            </a:r>
          </a:p>
          <a:p>
            <a:r>
              <a:rPr lang="en-GB" sz="1700" b="1" dirty="0"/>
              <a:t>fluctuations</a:t>
            </a:r>
          </a:p>
          <a:p>
            <a:r>
              <a:rPr lang="en-GB" sz="1700" b="1" dirty="0"/>
              <a:t>undertaken</a:t>
            </a:r>
          </a:p>
          <a:p>
            <a:r>
              <a:rPr lang="en-GB" sz="1700" b="1" dirty="0"/>
              <a:t>incentive</a:t>
            </a:r>
          </a:p>
          <a:p>
            <a:r>
              <a:rPr lang="en-GB" sz="1700" b="1" dirty="0"/>
              <a:t>downright</a:t>
            </a:r>
          </a:p>
          <a:p>
            <a:r>
              <a:rPr lang="en-GB" sz="1700" b="1" dirty="0"/>
              <a:t>unruly</a:t>
            </a:r>
          </a:p>
          <a:p>
            <a:r>
              <a:rPr lang="en-GB" sz="1700" b="1" dirty="0"/>
              <a:t>senseless</a:t>
            </a:r>
          </a:p>
        </p:txBody>
      </p:sp>
    </p:spTree>
    <p:extLst>
      <p:ext uri="{BB962C8B-B14F-4D97-AF65-F5344CB8AC3E}">
        <p14:creationId xmlns:p14="http://schemas.microsoft.com/office/powerpoint/2010/main" val="3882265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19084</TotalTime>
  <Words>293</Words>
  <Application>Microsoft Office PowerPoint</Application>
  <PresentationFormat>Widescreen</PresentationFormat>
  <Paragraphs>246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376</cp:revision>
  <cp:lastPrinted>2025-07-02T09:28:54Z</cp:lastPrinted>
  <dcterms:created xsi:type="dcterms:W3CDTF">2020-03-14T11:20:20Z</dcterms:created>
  <dcterms:modified xsi:type="dcterms:W3CDTF">2025-07-14T09:12:50Z</dcterms:modified>
</cp:coreProperties>
</file>