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305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564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608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893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921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884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04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900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2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054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194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CD9F3-84DC-4215-84CE-925EA659F460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D7241-71EE-4ADB-8867-9DDADBF16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337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25B9435-1558-41E0-AC55-723556A5D4EC}"/>
              </a:ext>
            </a:extLst>
          </p:cNvPr>
          <p:cNvGraphicFramePr>
            <a:graphicFrameLocks noGrp="1"/>
          </p:cNvGraphicFramePr>
          <p:nvPr/>
        </p:nvGraphicFramePr>
        <p:xfrm>
          <a:off x="3731172" y="135391"/>
          <a:ext cx="6004891" cy="66427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4268">
                  <a:extLst>
                    <a:ext uri="{9D8B030D-6E8A-4147-A177-3AD203B41FA5}">
                      <a16:colId xmlns:a16="http://schemas.microsoft.com/office/drawing/2014/main" val="3547699314"/>
                    </a:ext>
                  </a:extLst>
                </a:gridCol>
                <a:gridCol w="4020623">
                  <a:extLst>
                    <a:ext uri="{9D8B030D-6E8A-4147-A177-3AD203B41FA5}">
                      <a16:colId xmlns:a16="http://schemas.microsoft.com/office/drawing/2014/main" val="432337817"/>
                    </a:ext>
                  </a:extLst>
                </a:gridCol>
              </a:tblGrid>
              <a:tr h="713110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Core Knowledge 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Definition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492162"/>
                  </a:ext>
                </a:extLst>
              </a:tr>
              <a:tr h="5476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lesson or message about right and wrong, often conveyed through a story.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299819"/>
                  </a:ext>
                </a:extLst>
              </a:tr>
              <a:tr h="5476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Engaging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Something that captures and holds your attention or interest.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330046"/>
                  </a:ext>
                </a:extLst>
              </a:tr>
              <a:tr h="5476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feeling of anxiety, excitement, or suspense that builds in a story, especially when the outcome is uncertain.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4921324"/>
                  </a:ext>
                </a:extLst>
              </a:tr>
              <a:tr h="5476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Suspense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state of mental uncertainty or excitement about what will happen next in a story.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071122"/>
                  </a:ext>
                </a:extLst>
              </a:tr>
              <a:tr h="5476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Mystery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genre or story that involves solving a puzzle or crime, often centred around uncovering secrets, clues, or unknown facts. It usually keeps the reader guessing until the truth is revealed.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246680"/>
                  </a:ext>
                </a:extLst>
              </a:tr>
              <a:tr h="5476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Atmosphere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mood or feeling created by the setting, description, and tone in a story.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103101"/>
                  </a:ext>
                </a:extLst>
              </a:tr>
              <a:tr h="5476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Evocative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Something that brings strong images, feelings, or memories to mind.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601188"/>
                  </a:ext>
                </a:extLst>
              </a:tr>
              <a:tr h="666917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Metaphor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figure of speech that directly compares two unrelated things by saying one </a:t>
                      </a:r>
                      <a:r>
                        <a:rPr lang="en-GB" sz="1100" i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</a:t>
                      </a:r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 other (e.g., "Time is a thief").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312592"/>
                  </a:ext>
                </a:extLst>
              </a:tr>
              <a:tr h="666917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Simile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figure of speech comparing two different things using "like" or "as" (e.g., "Her smile was as bright as the sun").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794961"/>
                  </a:ext>
                </a:extLst>
              </a:tr>
              <a:tr h="5476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Genre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category or type of literature or art, such as mystery, romance, science fiction, or drama.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39106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075A04E-FE64-4BF0-B935-8B984002C8E1}"/>
              </a:ext>
            </a:extLst>
          </p:cNvPr>
          <p:cNvSpPr txBox="1"/>
          <p:nvPr/>
        </p:nvSpPr>
        <p:spPr>
          <a:xfrm>
            <a:off x="169938" y="156914"/>
            <a:ext cx="2676387" cy="369332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00B050"/>
                </a:solidFill>
              </a:rPr>
              <a:t>Year 9 Core Knowledge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19016B-FAC3-4044-8A91-F7448B8A9FDA}"/>
              </a:ext>
            </a:extLst>
          </p:cNvPr>
          <p:cNvSpPr txBox="1"/>
          <p:nvPr/>
        </p:nvSpPr>
        <p:spPr>
          <a:xfrm>
            <a:off x="169937" y="726186"/>
            <a:ext cx="3182863" cy="5632311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Moral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Engaging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Tension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Suspense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Mystery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Atmosphere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Evocative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Metaphor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Simile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  <a:endParaRPr lang="en-GB" sz="1200" b="0" i="0" dirty="0"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Genre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Implies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Expectations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Protagonist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Antagonist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Personification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Tropes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Foreshadowing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Empathy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Tragedy</a:t>
            </a:r>
            <a:r>
              <a:rPr lang="en-GB" sz="1200" b="0" i="0" dirty="0"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effectLst/>
                <a:latin typeface="Calibri" panose="020F0502020204030204" pitchFamily="34" charset="0"/>
              </a:rPr>
              <a:t>Hubris</a:t>
            </a:r>
            <a:endParaRPr lang="en-GB" sz="1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Speaker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Sublime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Infer / inference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Tone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Climactic 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Symbolic /Symbol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Denouement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perspective  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Voice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/>
            <a:r>
              <a:rPr lang="en-GB" sz="12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Juxtaposition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66224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8">
            <a:extLst>
              <a:ext uri="{FF2B5EF4-FFF2-40B4-BE49-F238E27FC236}">
                <a16:creationId xmlns:a16="http://schemas.microsoft.com/office/drawing/2014/main" id="{4367482D-1D83-4C98-A82F-0F875ED86A60}"/>
              </a:ext>
            </a:extLst>
          </p:cNvPr>
          <p:cNvGraphicFramePr>
            <a:graphicFrameLocks noGrp="1"/>
          </p:cNvGraphicFramePr>
          <p:nvPr/>
        </p:nvGraphicFramePr>
        <p:xfrm>
          <a:off x="99200" y="88789"/>
          <a:ext cx="4739041" cy="67061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8104">
                  <a:extLst>
                    <a:ext uri="{9D8B030D-6E8A-4147-A177-3AD203B41FA5}">
                      <a16:colId xmlns:a16="http://schemas.microsoft.com/office/drawing/2014/main" val="3547699314"/>
                    </a:ext>
                  </a:extLst>
                </a:gridCol>
                <a:gridCol w="3490937">
                  <a:extLst>
                    <a:ext uri="{9D8B030D-6E8A-4147-A177-3AD203B41FA5}">
                      <a16:colId xmlns:a16="http://schemas.microsoft.com/office/drawing/2014/main" val="432337817"/>
                    </a:ext>
                  </a:extLst>
                </a:gridCol>
              </a:tblGrid>
              <a:tr h="803576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Core Knowledge 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Definition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492162"/>
                  </a:ext>
                </a:extLst>
              </a:tr>
              <a:tr h="533206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Implies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 suggest something indirectly without saying it outright.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299819"/>
                  </a:ext>
                </a:extLst>
              </a:tr>
              <a:tr h="744052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Expectations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 you predict the story will unfold or what kind of experience you’ll have while reading. Writers often play with these expectations to surprise or engage the reader.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4921324"/>
                  </a:ext>
                </a:extLst>
              </a:tr>
              <a:tr h="533206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Protagonist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main character in a story, often the hero or central figure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071122"/>
                  </a:ext>
                </a:extLst>
              </a:tr>
              <a:tr h="533206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Antagonist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character or force that opposes the protagonist, creating conflict.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160631"/>
                  </a:ext>
                </a:extLst>
              </a:tr>
              <a:tr h="533206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Personification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Giving human qualities or characteristics to non-human things (like objects or animals).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103101"/>
                  </a:ext>
                </a:extLst>
              </a:tr>
              <a:tr h="533206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Tropes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Common storytelling devices or themes that appear frequently in literature or media.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601188"/>
                  </a:ext>
                </a:extLst>
              </a:tr>
              <a:tr h="649277">
                <a:tc>
                  <a:txBody>
                    <a:bodyPr/>
                    <a:lstStyle/>
                    <a:p>
                      <a:r>
                        <a:rPr lang="en-GB" sz="105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Foreshadowing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Hints or clues in a story that suggest what will happen later.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312592"/>
                  </a:ext>
                </a:extLst>
              </a:tr>
              <a:tr h="649277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Empathy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ability to understand and share someone else’s feelings.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794961"/>
                  </a:ext>
                </a:extLst>
              </a:tr>
              <a:tr h="533206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Tragedy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serious story or event where the main character suffers a downfall or great loss.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391069"/>
                  </a:ext>
                </a:extLst>
              </a:tr>
              <a:tr h="623399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Hubris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Excessive pride or arrogance that often leads to a character’s downfall.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248466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1BD20A40-821C-4845-99F1-BF67BFB4ACA8}"/>
              </a:ext>
            </a:extLst>
          </p:cNvPr>
          <p:cNvGraphicFramePr>
            <a:graphicFrameLocks noGrp="1"/>
          </p:cNvGraphicFramePr>
          <p:nvPr/>
        </p:nvGraphicFramePr>
        <p:xfrm>
          <a:off x="4953000" y="75925"/>
          <a:ext cx="4814387" cy="6745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6779">
                  <a:extLst>
                    <a:ext uri="{9D8B030D-6E8A-4147-A177-3AD203B41FA5}">
                      <a16:colId xmlns:a16="http://schemas.microsoft.com/office/drawing/2014/main" val="3547699314"/>
                    </a:ext>
                  </a:extLst>
                </a:gridCol>
                <a:gridCol w="3387608">
                  <a:extLst>
                    <a:ext uri="{9D8B030D-6E8A-4147-A177-3AD203B41FA5}">
                      <a16:colId xmlns:a16="http://schemas.microsoft.com/office/drawing/2014/main" val="432337817"/>
                    </a:ext>
                  </a:extLst>
                </a:gridCol>
              </a:tblGrid>
              <a:tr h="766539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Core Knowledge 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Definition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492162"/>
                  </a:ext>
                </a:extLst>
              </a:tr>
              <a:tr h="477195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Speaker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The voice or persona telling the story or poem; not always the author, but the narrator or character speaking</a:t>
                      </a:r>
                      <a:endParaRPr lang="en-GB" sz="11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299819"/>
                  </a:ext>
                </a:extLst>
              </a:tr>
              <a:tr h="682396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Sublime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Something that inspires awe, beauty, or grandeur, often overwhelming in its excellence or vastness</a:t>
                      </a:r>
                      <a:endParaRPr lang="en-GB" sz="11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4921324"/>
                  </a:ext>
                </a:extLst>
              </a:tr>
              <a:tr h="599090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Infer/Inference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To deduce or conclude information from evidence and reasoning rather than from explicit statements.</a:t>
                      </a:r>
                      <a:endParaRPr lang="en-GB" sz="11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071122"/>
                  </a:ext>
                </a:extLst>
              </a:tr>
              <a:tr h="493986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The author’s or speaker’s attitude toward the subject or audience, conveyed through word choice and style.</a:t>
                      </a:r>
                      <a:endParaRPr lang="en-GB" sz="11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160631"/>
                  </a:ext>
                </a:extLst>
              </a:tr>
              <a:tr h="533206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Climactic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Refers to the most intense, exciting, or important point in a story, often the turning point.</a:t>
                      </a:r>
                      <a:endParaRPr lang="en-GB" sz="11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103101"/>
                  </a:ext>
                </a:extLst>
              </a:tr>
              <a:tr h="664066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Symbolic/symbol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Something that represents or stands for something else, often an idea or concept beyond its literal meaning.</a:t>
                      </a:r>
                    </a:p>
                    <a:p>
                      <a:endParaRPr lang="en-GB" sz="11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601188"/>
                  </a:ext>
                </a:extLst>
              </a:tr>
              <a:tr h="692275">
                <a:tc>
                  <a:txBody>
                    <a:bodyPr/>
                    <a:lstStyle/>
                    <a:p>
                      <a:r>
                        <a:rPr lang="en-GB" sz="105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Denouement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The final part of a story where conflicts are resolved and the plot is wrapped up</a:t>
                      </a:r>
                      <a:endParaRPr lang="en-GB" sz="11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312592"/>
                  </a:ext>
                </a:extLst>
              </a:tr>
              <a:tr h="649277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Perspective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The viewpoint or angle from which a story is told; it shapes how events and characters are presented.</a:t>
                      </a:r>
                      <a:endParaRPr lang="en-GB" sz="11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794961"/>
                  </a:ext>
                </a:extLst>
              </a:tr>
              <a:tr h="542258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Voice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The unique style or personality expressed by the author or narrator in writing.</a:t>
                      </a:r>
                      <a:endParaRPr lang="en-GB" sz="11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391069"/>
                  </a:ext>
                </a:extLst>
              </a:tr>
              <a:tr h="471414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Juxtaposition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The placement of two contrasting ideas, characters, or images close together to highlight their differences.</a:t>
                      </a:r>
                      <a:endParaRPr lang="en-GB" sz="11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248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777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612</Words>
  <Application>Microsoft Office PowerPoint</Application>
  <PresentationFormat>A4 Paper (210x297 mm)</PresentationFormat>
  <Paragraphs>97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Tahoma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Mcdonnell</dc:creator>
  <cp:lastModifiedBy>Laura Mcdonnell</cp:lastModifiedBy>
  <cp:revision>3</cp:revision>
  <dcterms:created xsi:type="dcterms:W3CDTF">2025-09-01T12:15:41Z</dcterms:created>
  <dcterms:modified xsi:type="dcterms:W3CDTF">2025-09-01T12:17:25Z</dcterms:modified>
</cp:coreProperties>
</file>