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20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CD9F3-84DC-4215-84CE-925EA659F460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7241-71EE-4ADB-8867-9DDADBF162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4305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CD9F3-84DC-4215-84CE-925EA659F460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7241-71EE-4ADB-8867-9DDADBF162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564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CD9F3-84DC-4215-84CE-925EA659F460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7241-71EE-4ADB-8867-9DDADBF162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9608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CD9F3-84DC-4215-84CE-925EA659F460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7241-71EE-4ADB-8867-9DDADBF162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8893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CD9F3-84DC-4215-84CE-925EA659F460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7241-71EE-4ADB-8867-9DDADBF162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921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CD9F3-84DC-4215-84CE-925EA659F460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7241-71EE-4ADB-8867-9DDADBF162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3884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CD9F3-84DC-4215-84CE-925EA659F460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7241-71EE-4ADB-8867-9DDADBF162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7049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CD9F3-84DC-4215-84CE-925EA659F460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7241-71EE-4ADB-8867-9DDADBF162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900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CD9F3-84DC-4215-84CE-925EA659F460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7241-71EE-4ADB-8867-9DDADBF162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926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CD9F3-84DC-4215-84CE-925EA659F460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7241-71EE-4ADB-8867-9DDADBF162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6054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CD9F3-84DC-4215-84CE-925EA659F460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7241-71EE-4ADB-8867-9DDADBF162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194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CD9F3-84DC-4215-84CE-925EA659F460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D7241-71EE-4ADB-8867-9DDADBF162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3337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D570BD3-5489-4AFF-A5DE-2E380FA28BF5}"/>
              </a:ext>
            </a:extLst>
          </p:cNvPr>
          <p:cNvSpPr txBox="1"/>
          <p:nvPr/>
        </p:nvSpPr>
        <p:spPr>
          <a:xfrm>
            <a:off x="169937" y="132473"/>
            <a:ext cx="2983164" cy="369332"/>
          </a:xfrm>
          <a:prstGeom prst="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b="1" dirty="0">
                <a:solidFill>
                  <a:srgbClr val="00B050"/>
                </a:solidFill>
              </a:rPr>
              <a:t>Year 8 Core Knowledge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D4CF14-8741-4E3E-B355-E2583544622E}"/>
              </a:ext>
            </a:extLst>
          </p:cNvPr>
          <p:cNvSpPr txBox="1"/>
          <p:nvPr/>
        </p:nvSpPr>
        <p:spPr>
          <a:xfrm>
            <a:off x="169937" y="747207"/>
            <a:ext cx="2983165" cy="5909310"/>
          </a:xfrm>
          <a:prstGeom prst="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algn="l" rtl="0" fontAlgn="base"/>
            <a:r>
              <a:rPr lang="en-GB" sz="1800" b="1" i="0" dirty="0">
                <a:effectLst/>
                <a:latin typeface="Calibri" panose="020F0502020204030204" pitchFamily="34" charset="0"/>
              </a:rPr>
              <a:t>Moral</a:t>
            </a:r>
            <a:r>
              <a:rPr lang="en-GB" sz="18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800" b="1" i="0" dirty="0">
                <a:effectLst/>
                <a:latin typeface="Calibri" panose="020F0502020204030204" pitchFamily="34" charset="0"/>
              </a:rPr>
              <a:t>Engaging</a:t>
            </a:r>
            <a:r>
              <a:rPr lang="en-GB" sz="18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800" b="1" i="0" dirty="0">
                <a:effectLst/>
                <a:latin typeface="Calibri" panose="020F0502020204030204" pitchFamily="34" charset="0"/>
              </a:rPr>
              <a:t>Tension</a:t>
            </a:r>
            <a:r>
              <a:rPr lang="en-GB" sz="18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800" b="1" i="0" dirty="0">
                <a:effectLst/>
                <a:latin typeface="Calibri" panose="020F0502020204030204" pitchFamily="34" charset="0"/>
              </a:rPr>
              <a:t>Suspense</a:t>
            </a:r>
            <a:r>
              <a:rPr lang="en-GB" sz="18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800" b="1" i="0" dirty="0">
                <a:effectLst/>
                <a:latin typeface="Calibri" panose="020F0502020204030204" pitchFamily="34" charset="0"/>
              </a:rPr>
              <a:t>Mystery</a:t>
            </a:r>
            <a:r>
              <a:rPr lang="en-GB" sz="18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800" b="1" i="0" dirty="0">
                <a:effectLst/>
                <a:latin typeface="Calibri" panose="020F0502020204030204" pitchFamily="34" charset="0"/>
              </a:rPr>
              <a:t>Atmosphere</a:t>
            </a:r>
            <a:r>
              <a:rPr lang="en-GB" sz="18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800" b="1" i="0" dirty="0">
                <a:effectLst/>
                <a:latin typeface="Calibri" panose="020F0502020204030204" pitchFamily="34" charset="0"/>
              </a:rPr>
              <a:t>Evocative</a:t>
            </a:r>
            <a:r>
              <a:rPr lang="en-GB" sz="18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800" b="1" i="0" dirty="0">
                <a:effectLst/>
                <a:latin typeface="Calibri" panose="020F0502020204030204" pitchFamily="34" charset="0"/>
              </a:rPr>
              <a:t>Metaphor</a:t>
            </a:r>
            <a:r>
              <a:rPr lang="en-GB" sz="18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800" b="1" i="0" dirty="0">
                <a:effectLst/>
                <a:latin typeface="Calibri" panose="020F0502020204030204" pitchFamily="34" charset="0"/>
              </a:rPr>
              <a:t>Simile</a:t>
            </a:r>
            <a:r>
              <a:rPr lang="en-GB" sz="1800" b="0" i="0" dirty="0">
                <a:effectLst/>
                <a:latin typeface="Calibri" panose="020F0502020204030204" pitchFamily="34" charset="0"/>
              </a:rPr>
              <a:t> </a:t>
            </a:r>
            <a:endParaRPr lang="en-GB" b="0" i="0" dirty="0"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GB" sz="1800" b="1" i="0" dirty="0">
                <a:effectLst/>
                <a:latin typeface="Calibri" panose="020F0502020204030204" pitchFamily="34" charset="0"/>
              </a:rPr>
              <a:t>Genre</a:t>
            </a:r>
          </a:p>
          <a:p>
            <a:pPr algn="l" rtl="0" fontAlgn="base"/>
            <a:r>
              <a:rPr lang="en-GB" sz="1800" b="1" i="0" dirty="0">
                <a:effectLst/>
                <a:latin typeface="Calibri" panose="020F0502020204030204" pitchFamily="34" charset="0"/>
              </a:rPr>
              <a:t>Implies</a:t>
            </a:r>
            <a:r>
              <a:rPr lang="en-GB" sz="18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800" b="1" i="0" dirty="0">
                <a:effectLst/>
                <a:latin typeface="Calibri" panose="020F0502020204030204" pitchFamily="34" charset="0"/>
              </a:rPr>
              <a:t>Expectations</a:t>
            </a:r>
            <a:r>
              <a:rPr lang="en-GB" sz="18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800" b="1" i="0" dirty="0">
                <a:effectLst/>
                <a:latin typeface="Calibri" panose="020F0502020204030204" pitchFamily="34" charset="0"/>
              </a:rPr>
              <a:t>Protagonist</a:t>
            </a:r>
            <a:r>
              <a:rPr lang="en-GB" sz="18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800" b="1" i="0" dirty="0">
                <a:effectLst/>
                <a:latin typeface="Calibri" panose="020F0502020204030204" pitchFamily="34" charset="0"/>
              </a:rPr>
              <a:t>Antagonist</a:t>
            </a:r>
            <a:r>
              <a:rPr lang="en-GB" sz="18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800" b="1" i="0" dirty="0">
                <a:effectLst/>
                <a:latin typeface="Calibri" panose="020F0502020204030204" pitchFamily="34" charset="0"/>
              </a:rPr>
              <a:t>Personification</a:t>
            </a:r>
            <a:r>
              <a:rPr lang="en-GB" sz="18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800" b="1" i="0" dirty="0">
                <a:effectLst/>
                <a:latin typeface="Calibri" panose="020F0502020204030204" pitchFamily="34" charset="0"/>
              </a:rPr>
              <a:t>Tropes</a:t>
            </a:r>
            <a:r>
              <a:rPr lang="en-GB" sz="18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800" b="1" i="0" dirty="0">
                <a:effectLst/>
                <a:latin typeface="Calibri" panose="020F0502020204030204" pitchFamily="34" charset="0"/>
              </a:rPr>
              <a:t>Foreshadowing</a:t>
            </a:r>
            <a:r>
              <a:rPr lang="en-GB" sz="18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800" b="1" i="0" dirty="0">
                <a:effectLst/>
                <a:latin typeface="Calibri" panose="020F0502020204030204" pitchFamily="34" charset="0"/>
              </a:rPr>
              <a:t>Empathy</a:t>
            </a:r>
            <a:r>
              <a:rPr lang="en-GB" sz="18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800" b="1" i="0" dirty="0">
                <a:effectLst/>
                <a:latin typeface="Calibri" panose="020F0502020204030204" pitchFamily="34" charset="0"/>
              </a:rPr>
              <a:t>Tragedy</a:t>
            </a:r>
            <a:r>
              <a:rPr lang="en-GB" sz="18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800" b="1" i="0" dirty="0">
                <a:effectLst/>
                <a:latin typeface="Calibri" panose="020F0502020204030204" pitchFamily="34" charset="0"/>
              </a:rPr>
              <a:t>Hubris</a:t>
            </a:r>
            <a:r>
              <a:rPr lang="en-GB" sz="18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endParaRPr lang="en-GB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32C5B5-9882-4464-B0C3-2416A9A0EBE2}"/>
              </a:ext>
            </a:extLst>
          </p:cNvPr>
          <p:cNvSpPr txBox="1"/>
          <p:nvPr/>
        </p:nvSpPr>
        <p:spPr>
          <a:xfrm>
            <a:off x="8711738" y="375454"/>
            <a:ext cx="350810" cy="3015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1E29D80-5356-43D9-82CC-97A09929B2F6}"/>
              </a:ext>
            </a:extLst>
          </p:cNvPr>
          <p:cNvSpPr txBox="1"/>
          <p:nvPr/>
        </p:nvSpPr>
        <p:spPr>
          <a:xfrm>
            <a:off x="9795164" y="375454"/>
            <a:ext cx="350810" cy="3015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A1B70F6-0C94-4A94-A49E-B3EC38A67404}"/>
              </a:ext>
            </a:extLst>
          </p:cNvPr>
          <p:cNvSpPr txBox="1"/>
          <p:nvPr/>
        </p:nvSpPr>
        <p:spPr>
          <a:xfrm>
            <a:off x="11003749" y="375454"/>
            <a:ext cx="350810" cy="3015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04FA1FDD-BF86-4508-85EE-D2DBC5A246D8}"/>
              </a:ext>
            </a:extLst>
          </p:cNvPr>
          <p:cNvGraphicFramePr>
            <a:graphicFrameLocks noGrp="1"/>
          </p:cNvGraphicFramePr>
          <p:nvPr/>
        </p:nvGraphicFramePr>
        <p:xfrm>
          <a:off x="3731172" y="135391"/>
          <a:ext cx="6004891" cy="66427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84268">
                  <a:extLst>
                    <a:ext uri="{9D8B030D-6E8A-4147-A177-3AD203B41FA5}">
                      <a16:colId xmlns:a16="http://schemas.microsoft.com/office/drawing/2014/main" val="3547699314"/>
                    </a:ext>
                  </a:extLst>
                </a:gridCol>
                <a:gridCol w="4020623">
                  <a:extLst>
                    <a:ext uri="{9D8B030D-6E8A-4147-A177-3AD203B41FA5}">
                      <a16:colId xmlns:a16="http://schemas.microsoft.com/office/drawing/2014/main" val="432337817"/>
                    </a:ext>
                  </a:extLst>
                </a:gridCol>
              </a:tblGrid>
              <a:tr h="713110"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rgbClr val="00B05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Core Knowledge Term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rgbClr val="00B05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Definition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3492162"/>
                  </a:ext>
                </a:extLst>
              </a:tr>
              <a:tr h="547692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Moral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 lesson or message about right and wrong, often conveyed through a story.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299819"/>
                  </a:ext>
                </a:extLst>
              </a:tr>
              <a:tr h="547692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Engaging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Something that captures and holds your attention or interest.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330046"/>
                  </a:ext>
                </a:extLst>
              </a:tr>
              <a:tr h="547692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Tension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 feeling of anxiety, excitement, or suspense that builds in a story, especially when the outcome is uncertain.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4921324"/>
                  </a:ext>
                </a:extLst>
              </a:tr>
              <a:tr h="547692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Suspense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 state of mental uncertainty or excitement about what will happen next in a story.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4071122"/>
                  </a:ext>
                </a:extLst>
              </a:tr>
              <a:tr h="547692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Mystery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 genre or story that involves solving a puzzle or crime, often </a:t>
                      </a:r>
                      <a:r>
                        <a:rPr lang="en-GB" sz="110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centered</a:t>
                      </a:r>
                      <a:r>
                        <a:rPr lang="en-GB" sz="1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around uncovering secrets, clues, or unknown facts. It usually keeps the reader guessing until the truth is revealed.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5246680"/>
                  </a:ext>
                </a:extLst>
              </a:tr>
              <a:tr h="547692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Atmosphere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The mood or feeling created by the setting, description, and tone in a story.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6103101"/>
                  </a:ext>
                </a:extLst>
              </a:tr>
              <a:tr h="547692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Evocative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Something that brings strong images, feelings, or memories to mind.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601188"/>
                  </a:ext>
                </a:extLst>
              </a:tr>
              <a:tr h="666917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Metaphor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 figure of speech that directly compares two unrelated things by saying one </a:t>
                      </a:r>
                      <a:r>
                        <a:rPr lang="en-GB" sz="1100" i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is</a:t>
                      </a:r>
                      <a:r>
                        <a:rPr lang="en-GB" sz="1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the other (e.g., "Time is a thief").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1312592"/>
                  </a:ext>
                </a:extLst>
              </a:tr>
              <a:tr h="666917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Simile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 figure of speech comparing two different things using "like" or "as" (e.g., "Her smile was as bright as the sun").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4794961"/>
                  </a:ext>
                </a:extLst>
              </a:tr>
              <a:tr h="547692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Genre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 category or type of literature or art, such as mystery, romance, science fiction, or drama.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73910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1798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D570BD3-5489-4AFF-A5DE-2E380FA28BF5}"/>
              </a:ext>
            </a:extLst>
          </p:cNvPr>
          <p:cNvSpPr txBox="1"/>
          <p:nvPr/>
        </p:nvSpPr>
        <p:spPr>
          <a:xfrm>
            <a:off x="169938" y="156914"/>
            <a:ext cx="2804490" cy="369332"/>
          </a:xfrm>
          <a:prstGeom prst="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b="1" dirty="0">
                <a:solidFill>
                  <a:srgbClr val="00B050"/>
                </a:solidFill>
              </a:rPr>
              <a:t>Year 8 Core Knowledge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D4CF14-8741-4E3E-B355-E2583544622E}"/>
              </a:ext>
            </a:extLst>
          </p:cNvPr>
          <p:cNvSpPr txBox="1"/>
          <p:nvPr/>
        </p:nvSpPr>
        <p:spPr>
          <a:xfrm>
            <a:off x="169938" y="747207"/>
            <a:ext cx="2804490" cy="5909310"/>
          </a:xfrm>
          <a:prstGeom prst="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algn="l" rtl="0" fontAlgn="base"/>
            <a:r>
              <a:rPr lang="en-GB" sz="1800" b="1" i="0" dirty="0">
                <a:effectLst/>
                <a:latin typeface="Calibri" panose="020F0502020204030204" pitchFamily="34" charset="0"/>
              </a:rPr>
              <a:t>Moral</a:t>
            </a:r>
            <a:r>
              <a:rPr lang="en-GB" sz="18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800" b="1" i="0" dirty="0">
                <a:effectLst/>
                <a:latin typeface="Calibri" panose="020F0502020204030204" pitchFamily="34" charset="0"/>
              </a:rPr>
              <a:t>Engaging</a:t>
            </a:r>
            <a:r>
              <a:rPr lang="en-GB" sz="18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800" b="1" i="0" dirty="0">
                <a:effectLst/>
                <a:latin typeface="Calibri" panose="020F0502020204030204" pitchFamily="34" charset="0"/>
              </a:rPr>
              <a:t>Tension</a:t>
            </a:r>
            <a:r>
              <a:rPr lang="en-GB" sz="18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800" b="1" i="0" dirty="0">
                <a:effectLst/>
                <a:latin typeface="Calibri" panose="020F0502020204030204" pitchFamily="34" charset="0"/>
              </a:rPr>
              <a:t>Suspense</a:t>
            </a:r>
            <a:r>
              <a:rPr lang="en-GB" sz="18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800" b="1" i="0" dirty="0">
                <a:effectLst/>
                <a:latin typeface="Calibri" panose="020F0502020204030204" pitchFamily="34" charset="0"/>
              </a:rPr>
              <a:t>Mystery</a:t>
            </a:r>
            <a:r>
              <a:rPr lang="en-GB" sz="18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800" b="1" i="0" dirty="0">
                <a:effectLst/>
                <a:latin typeface="Calibri" panose="020F0502020204030204" pitchFamily="34" charset="0"/>
              </a:rPr>
              <a:t>Atmosphere</a:t>
            </a:r>
            <a:r>
              <a:rPr lang="en-GB" sz="18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800" b="1" i="0" dirty="0">
                <a:effectLst/>
                <a:latin typeface="Calibri" panose="020F0502020204030204" pitchFamily="34" charset="0"/>
              </a:rPr>
              <a:t>Evocative</a:t>
            </a:r>
            <a:r>
              <a:rPr lang="en-GB" sz="18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800" b="1" i="0" dirty="0">
                <a:effectLst/>
                <a:latin typeface="Calibri" panose="020F0502020204030204" pitchFamily="34" charset="0"/>
              </a:rPr>
              <a:t>Metaphor</a:t>
            </a:r>
            <a:r>
              <a:rPr lang="en-GB" sz="18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800" b="1" i="0" dirty="0">
                <a:effectLst/>
                <a:latin typeface="Calibri" panose="020F0502020204030204" pitchFamily="34" charset="0"/>
              </a:rPr>
              <a:t>Simile</a:t>
            </a:r>
            <a:r>
              <a:rPr lang="en-GB" sz="18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b="1" dirty="0">
                <a:latin typeface="Calibri" panose="020F0502020204030204" pitchFamily="34" charset="0"/>
              </a:rPr>
              <a:t>Genre </a:t>
            </a:r>
            <a:endParaRPr lang="en-GB" sz="1800" b="1" i="0" dirty="0">
              <a:effectLst/>
              <a:latin typeface="Calibri" panose="020F0502020204030204" pitchFamily="34" charset="0"/>
            </a:endParaRPr>
          </a:p>
          <a:p>
            <a:pPr algn="l" rtl="0" fontAlgn="base"/>
            <a:r>
              <a:rPr lang="en-GB" sz="1800" b="1" i="0" dirty="0">
                <a:effectLst/>
                <a:latin typeface="Calibri" panose="020F0502020204030204" pitchFamily="34" charset="0"/>
              </a:rPr>
              <a:t>Implies</a:t>
            </a:r>
            <a:r>
              <a:rPr lang="en-GB" sz="1800" b="0" i="0" dirty="0">
                <a:effectLst/>
                <a:latin typeface="Calibri" panose="020F0502020204030204" pitchFamily="34" charset="0"/>
              </a:rPr>
              <a:t> </a:t>
            </a:r>
            <a:endParaRPr lang="en-GB" b="0" i="0" dirty="0"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GB" sz="1800" b="1" i="0" dirty="0">
                <a:effectLst/>
                <a:latin typeface="Calibri" panose="020F0502020204030204" pitchFamily="34" charset="0"/>
              </a:rPr>
              <a:t>Expectations</a:t>
            </a:r>
            <a:r>
              <a:rPr lang="en-GB" sz="18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800" b="1" i="0" dirty="0">
                <a:effectLst/>
                <a:latin typeface="Calibri" panose="020F0502020204030204" pitchFamily="34" charset="0"/>
              </a:rPr>
              <a:t>Protagonist</a:t>
            </a:r>
            <a:r>
              <a:rPr lang="en-GB" sz="18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800" b="1" i="0" dirty="0">
                <a:effectLst/>
                <a:latin typeface="Calibri" panose="020F0502020204030204" pitchFamily="34" charset="0"/>
              </a:rPr>
              <a:t>Antagonist</a:t>
            </a:r>
            <a:r>
              <a:rPr lang="en-GB" sz="18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800" b="1" i="0" dirty="0">
                <a:effectLst/>
                <a:latin typeface="Calibri" panose="020F0502020204030204" pitchFamily="34" charset="0"/>
              </a:rPr>
              <a:t>Personification</a:t>
            </a:r>
            <a:r>
              <a:rPr lang="en-GB" sz="18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800" b="1" i="0" dirty="0">
                <a:effectLst/>
                <a:latin typeface="Calibri" panose="020F0502020204030204" pitchFamily="34" charset="0"/>
              </a:rPr>
              <a:t>Tropes</a:t>
            </a:r>
            <a:r>
              <a:rPr lang="en-GB" sz="18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800" b="1" i="0" dirty="0">
                <a:effectLst/>
                <a:latin typeface="Calibri" panose="020F0502020204030204" pitchFamily="34" charset="0"/>
              </a:rPr>
              <a:t>Foreshadowing</a:t>
            </a:r>
            <a:r>
              <a:rPr lang="en-GB" sz="18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800" b="1" i="0" dirty="0">
                <a:effectLst/>
                <a:latin typeface="Calibri" panose="020F0502020204030204" pitchFamily="34" charset="0"/>
              </a:rPr>
              <a:t>Empathy</a:t>
            </a:r>
            <a:r>
              <a:rPr lang="en-GB" sz="18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800" b="1" i="0" dirty="0">
                <a:effectLst/>
                <a:latin typeface="Calibri" panose="020F0502020204030204" pitchFamily="34" charset="0"/>
              </a:rPr>
              <a:t>Tragedy</a:t>
            </a:r>
            <a:r>
              <a:rPr lang="en-GB" sz="18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800" b="1" i="0" dirty="0">
                <a:effectLst/>
                <a:latin typeface="Calibri" panose="020F0502020204030204" pitchFamily="34" charset="0"/>
              </a:rPr>
              <a:t>Hubris</a:t>
            </a:r>
            <a:r>
              <a:rPr lang="en-GB" sz="18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endParaRPr lang="en-GB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32C5B5-9882-4464-B0C3-2416A9A0EBE2}"/>
              </a:ext>
            </a:extLst>
          </p:cNvPr>
          <p:cNvSpPr txBox="1"/>
          <p:nvPr/>
        </p:nvSpPr>
        <p:spPr>
          <a:xfrm>
            <a:off x="8711738" y="375454"/>
            <a:ext cx="350810" cy="3015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F8387F90-5F01-4681-85A2-541C0F4130A6}"/>
              </a:ext>
            </a:extLst>
          </p:cNvPr>
          <p:cNvGraphicFramePr>
            <a:graphicFrameLocks noGrp="1"/>
          </p:cNvGraphicFramePr>
          <p:nvPr/>
        </p:nvGraphicFramePr>
        <p:xfrm>
          <a:off x="3258207" y="52288"/>
          <a:ext cx="6433834" cy="674468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03283">
                  <a:extLst>
                    <a:ext uri="{9D8B030D-6E8A-4147-A177-3AD203B41FA5}">
                      <a16:colId xmlns:a16="http://schemas.microsoft.com/office/drawing/2014/main" val="3547699314"/>
                    </a:ext>
                  </a:extLst>
                </a:gridCol>
                <a:gridCol w="5130551">
                  <a:extLst>
                    <a:ext uri="{9D8B030D-6E8A-4147-A177-3AD203B41FA5}">
                      <a16:colId xmlns:a16="http://schemas.microsoft.com/office/drawing/2014/main" val="432337817"/>
                    </a:ext>
                  </a:extLst>
                </a:gridCol>
              </a:tblGrid>
              <a:tr h="722198"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rgbClr val="00B05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Core Knowledge Term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rgbClr val="00B05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Definition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3492162"/>
                  </a:ext>
                </a:extLst>
              </a:tr>
              <a:tr h="554672">
                <a:tc>
                  <a:txBody>
                    <a:bodyPr/>
                    <a:lstStyle/>
                    <a:p>
                      <a:r>
                        <a:rPr lang="en-GB" sz="11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Implies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 suggest something indirectly without saying it outright.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299819"/>
                  </a:ext>
                </a:extLst>
              </a:tr>
              <a:tr h="554672">
                <a:tc>
                  <a:txBody>
                    <a:bodyPr/>
                    <a:lstStyle/>
                    <a:p>
                      <a:r>
                        <a:rPr lang="en-GB" sz="11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Expectations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How you predict the story will unfold or what kind of experience you’ll have while reading. Writers often play with these expectations to surprise or engage the reader.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4921324"/>
                  </a:ext>
                </a:extLst>
              </a:tr>
              <a:tr h="554672">
                <a:tc>
                  <a:txBody>
                    <a:bodyPr/>
                    <a:lstStyle/>
                    <a:p>
                      <a:r>
                        <a:rPr lang="en-GB" sz="11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Protagonist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The main character in a story, often the hero or central figure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4071122"/>
                  </a:ext>
                </a:extLst>
              </a:tr>
              <a:tr h="554672">
                <a:tc>
                  <a:txBody>
                    <a:bodyPr/>
                    <a:lstStyle/>
                    <a:p>
                      <a:r>
                        <a:rPr lang="en-GB" sz="11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Antagonist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The character or force that opposes the protagonist, creating conflict.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9160631"/>
                  </a:ext>
                </a:extLst>
              </a:tr>
              <a:tr h="554672">
                <a:tc>
                  <a:txBody>
                    <a:bodyPr/>
                    <a:lstStyle/>
                    <a:p>
                      <a:r>
                        <a:rPr lang="en-GB" sz="11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Personification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Giving human qualities or characteristics to non-human things (like objects or animals).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6103101"/>
                  </a:ext>
                </a:extLst>
              </a:tr>
              <a:tr h="554672">
                <a:tc>
                  <a:txBody>
                    <a:bodyPr/>
                    <a:lstStyle/>
                    <a:p>
                      <a:r>
                        <a:rPr lang="en-GB" sz="11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Tropes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Common storytelling devices or themes that appear frequently in literature or media.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601188"/>
                  </a:ext>
                </a:extLst>
              </a:tr>
              <a:tr h="675416">
                <a:tc>
                  <a:txBody>
                    <a:bodyPr/>
                    <a:lstStyle/>
                    <a:p>
                      <a:r>
                        <a:rPr lang="en-GB" sz="11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Foreshadowing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Hints or clues in a story that suggest what will happen later.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1312592"/>
                  </a:ext>
                </a:extLst>
              </a:tr>
              <a:tr h="675416">
                <a:tc>
                  <a:txBody>
                    <a:bodyPr/>
                    <a:lstStyle/>
                    <a:p>
                      <a:r>
                        <a:rPr lang="en-GB" sz="11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Empathy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The ability to understand and share someone else’s feelings.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4794961"/>
                  </a:ext>
                </a:extLst>
              </a:tr>
              <a:tr h="554672">
                <a:tc>
                  <a:txBody>
                    <a:bodyPr/>
                    <a:lstStyle/>
                    <a:p>
                      <a:r>
                        <a:rPr lang="en-GB" sz="11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Tragedy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 serious story or event where the main character suffers a downfall or great loss.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7391069"/>
                  </a:ext>
                </a:extLst>
              </a:tr>
              <a:tr h="648497">
                <a:tc>
                  <a:txBody>
                    <a:bodyPr/>
                    <a:lstStyle/>
                    <a:p>
                      <a:r>
                        <a:rPr lang="en-GB" sz="11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Hubris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Excessive pride or arrogance that often leads to a character’s downfall.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2248466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D1E29D80-5356-43D9-82CC-97A09929B2F6}"/>
              </a:ext>
            </a:extLst>
          </p:cNvPr>
          <p:cNvSpPr txBox="1"/>
          <p:nvPr/>
        </p:nvSpPr>
        <p:spPr>
          <a:xfrm>
            <a:off x="9795164" y="375454"/>
            <a:ext cx="350810" cy="3015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A1B70F6-0C94-4A94-A49E-B3EC38A67404}"/>
              </a:ext>
            </a:extLst>
          </p:cNvPr>
          <p:cNvSpPr txBox="1"/>
          <p:nvPr/>
        </p:nvSpPr>
        <p:spPr>
          <a:xfrm>
            <a:off x="11003749" y="375454"/>
            <a:ext cx="350810" cy="3015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27012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428</Words>
  <Application>Microsoft Office PowerPoint</Application>
  <PresentationFormat>A4 Paper (210x297 mm)</PresentationFormat>
  <Paragraphs>88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Segoe UI</vt:lpstr>
      <vt:lpstr>Tahoma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 Mcdonnell</dc:creator>
  <cp:lastModifiedBy>Laura Mcdonnell</cp:lastModifiedBy>
  <cp:revision>2</cp:revision>
  <dcterms:created xsi:type="dcterms:W3CDTF">2025-09-01T12:15:41Z</dcterms:created>
  <dcterms:modified xsi:type="dcterms:W3CDTF">2025-09-01T12:16:44Z</dcterms:modified>
</cp:coreProperties>
</file>