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8"/>
  </p:notesMasterIdLst>
  <p:sldIdLst>
    <p:sldId id="267" r:id="rId5"/>
    <p:sldId id="273" r:id="rId6"/>
    <p:sldId id="274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E82"/>
    <a:srgbClr val="CC0099"/>
    <a:srgbClr val="FFCC00"/>
    <a:srgbClr val="007174"/>
    <a:srgbClr val="009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0DCF4E-ED9C-4821-96B0-E7791A8AF614}" v="45" dt="2024-11-26T13:39:11.7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887" autoAdjust="0"/>
  </p:normalViewPr>
  <p:slideViewPr>
    <p:cSldViewPr snapToGrid="0">
      <p:cViewPr varScale="1">
        <p:scale>
          <a:sx n="74" d="100"/>
          <a:sy n="74" d="100"/>
        </p:scale>
        <p:origin x="9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C3093-8D87-406F-B46D-69C6C8508F13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75155-CBA4-40E1-987D-7FD148655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3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75155-CBA4-40E1-987D-7FD148655A8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09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2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6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07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21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0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38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23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8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5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5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49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A978C-FF08-4076-B5AB-2AE64C16DA64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2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F69143D-8899-DD31-1755-BD41E89D2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" y="-15664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437C2EFB-2C65-462D-ED0B-8C9967E639CA}"/>
              </a:ext>
            </a:extLst>
          </p:cNvPr>
          <p:cNvSpPr txBox="1"/>
          <p:nvPr/>
        </p:nvSpPr>
        <p:spPr>
          <a:xfrm>
            <a:off x="4983918" y="4767053"/>
            <a:ext cx="13202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STICKY TOFFEE APPLE CRUMBLE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Custard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pic>
        <p:nvPicPr>
          <p:cNvPr id="21" name="Picture 20" descr="A group of bowls with different colored powders&#10;&#10;Description automatically generated">
            <a:extLst>
              <a:ext uri="{FF2B5EF4-FFF2-40B4-BE49-F238E27FC236}">
                <a16:creationId xmlns:a16="http://schemas.microsoft.com/office/drawing/2014/main" id="{9E91BD1F-1595-9AD4-F31C-BD070044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35" y="776639"/>
            <a:ext cx="797913" cy="6256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ADEAB6-39C6-D9A1-B8C9-D1FD2D3F3D87}"/>
              </a:ext>
            </a:extLst>
          </p:cNvPr>
          <p:cNvSpPr txBox="1"/>
          <p:nvPr/>
        </p:nvSpPr>
        <p:spPr>
          <a:xfrm>
            <a:off x="4883348" y="3955011"/>
            <a:ext cx="1538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dirty="0">
              <a:solidFill>
                <a:srgbClr val="007174"/>
              </a:solidFill>
              <a:highlight>
                <a:srgbClr val="00FFFF"/>
              </a:highlight>
              <a:latin typeface="Arial Narrow" panose="020B0606020202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dirty="0">
              <a:solidFill>
                <a:srgbClr val="007174"/>
              </a:solidFill>
              <a:highlight>
                <a:srgbClr val="00FFFF"/>
              </a:highlight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E5ACB-B21F-74F6-E219-60FF96D2E3AA}"/>
              </a:ext>
            </a:extLst>
          </p:cNvPr>
          <p:cNvSpPr txBox="1"/>
          <p:nvPr/>
        </p:nvSpPr>
        <p:spPr>
          <a:xfrm>
            <a:off x="76591" y="6066343"/>
            <a:ext cx="234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SOUP OF THE DAY</a:t>
            </a:r>
          </a:p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FILLED JACKET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E406A5-2B67-3660-181B-7CBDE1CF5E8B}"/>
              </a:ext>
            </a:extLst>
          </p:cNvPr>
          <p:cNvSpPr txBox="1"/>
          <p:nvPr/>
        </p:nvSpPr>
        <p:spPr>
          <a:xfrm>
            <a:off x="2403682" y="6124086"/>
            <a:ext cx="204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OUR HOT AND COLD GRAB &amp; GO SELECTION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185460-ECC5-3F2A-2E2E-2D62CAF4B333}"/>
              </a:ext>
            </a:extLst>
          </p:cNvPr>
          <p:cNvSpPr txBox="1"/>
          <p:nvPr/>
        </p:nvSpPr>
        <p:spPr>
          <a:xfrm>
            <a:off x="322496" y="297539"/>
            <a:ext cx="102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D03E82"/>
                </a:solidFill>
                <a:latin typeface="Agency FB" panose="020B0503020202020204" pitchFamily="34" charset="0"/>
              </a:rPr>
              <a:t>ONE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F72C24-D27C-D7F1-DD82-791F0F19E020}"/>
              </a:ext>
            </a:extLst>
          </p:cNvPr>
          <p:cNvSpPr txBox="1"/>
          <p:nvPr/>
        </p:nvSpPr>
        <p:spPr>
          <a:xfrm>
            <a:off x="1843512" y="988835"/>
            <a:ext cx="15136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BUTTERNUT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MAC &amp; CHEESE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Crunchy Croutons</a:t>
            </a:r>
            <a:endParaRPr kumimoji="0" lang="en-GB" sz="1200" b="1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38654A7-B53D-D0D5-264E-77C8117E271D}"/>
              </a:ext>
            </a:extLst>
          </p:cNvPr>
          <p:cNvSpPr txBox="1"/>
          <p:nvPr/>
        </p:nvSpPr>
        <p:spPr>
          <a:xfrm>
            <a:off x="7997128" y="1043101"/>
            <a:ext cx="1554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BREADED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FISH</a:t>
            </a:r>
            <a:endParaRPr lang="en-GB" sz="1000" b="1" dirty="0">
              <a:solidFill>
                <a:srgbClr val="007174"/>
              </a:solidFill>
              <a:latin typeface="Arial Narrow" panose="020B0606020202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rgbClr val="007174"/>
                </a:solidFill>
                <a:latin typeface="Arial Narrow" panose="020B0606020202030204" pitchFamily="34" charset="0"/>
              </a:rPr>
              <a:t> </a:t>
            </a:r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Chips 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Garden Peas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06F1F8-3A98-2FFB-F1EE-E59AC98C2B9F}"/>
              </a:ext>
            </a:extLst>
          </p:cNvPr>
          <p:cNvSpPr txBox="1"/>
          <p:nvPr/>
        </p:nvSpPr>
        <p:spPr>
          <a:xfrm>
            <a:off x="8014766" y="2473935"/>
            <a:ext cx="1467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CHEESE &amp; LEEK FRITTATA </a:t>
            </a:r>
          </a:p>
          <a:p>
            <a:pPr algn="ctr"/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with Chips and Garden Peas</a:t>
            </a:r>
            <a:endParaRPr lang="en-GB" sz="1000" b="1" dirty="0">
              <a:solidFill>
                <a:srgbClr val="007174"/>
              </a:solidFill>
              <a:latin typeface="Selawik Light" panose="020B050204020402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382F6A4-028D-7DCB-A165-B8149F12E5D7}"/>
              </a:ext>
            </a:extLst>
          </p:cNvPr>
          <p:cNvSpPr txBox="1"/>
          <p:nvPr/>
        </p:nvSpPr>
        <p:spPr>
          <a:xfrm>
            <a:off x="6463096" y="2381435"/>
            <a:ext cx="1524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SWEET </a:t>
            </a:r>
          </a:p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POTATO &amp; CHICKPEA CURRY </a:t>
            </a:r>
          </a:p>
          <a:p>
            <a:pPr algn="ctr"/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50/50 Rice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C9B749-7B43-6DE2-D8FE-C69B5B837A21}"/>
              </a:ext>
            </a:extLst>
          </p:cNvPr>
          <p:cNvSpPr txBox="1"/>
          <p:nvPr/>
        </p:nvSpPr>
        <p:spPr>
          <a:xfrm>
            <a:off x="6474650" y="1392907"/>
            <a:ext cx="15136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CHICKEN TIKKA MASALA </a:t>
            </a:r>
          </a:p>
          <a:p>
            <a:pPr algn="ctr"/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50/50 Rice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EDB931-2D7C-4B9E-4727-547B73084BF7}"/>
              </a:ext>
            </a:extLst>
          </p:cNvPr>
          <p:cNvSpPr txBox="1"/>
          <p:nvPr/>
        </p:nvSpPr>
        <p:spPr>
          <a:xfrm>
            <a:off x="5002643" y="2426469"/>
            <a:ext cx="1341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VEGAN </a:t>
            </a:r>
          </a:p>
          <a:p>
            <a:pPr algn="ctr"/>
            <a:r>
              <a:rPr kumimoji="0" lang="en-GB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SAUSAGE</a:t>
            </a:r>
          </a:p>
          <a:p>
            <a:pPr algn="ctr"/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With Roast Potatoes and Gravy</a:t>
            </a:r>
            <a:endParaRPr lang="en-GB" sz="1200" b="1" dirty="0">
              <a:solidFill>
                <a:srgbClr val="007174"/>
              </a:solidFill>
              <a:latin typeface="Selawik Light" panose="020B050204020402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2125420-4136-E9CF-AE86-C3FBC3293A7D}"/>
              </a:ext>
            </a:extLst>
          </p:cNvPr>
          <p:cNvSpPr txBox="1"/>
          <p:nvPr/>
        </p:nvSpPr>
        <p:spPr>
          <a:xfrm>
            <a:off x="4936456" y="909088"/>
            <a:ext cx="14804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PORK OR CHICKEN SAUSAGE</a:t>
            </a:r>
          </a:p>
          <a:p>
            <a:pPr algn="ctr"/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Roast Potatoes </a:t>
            </a:r>
          </a:p>
          <a:p>
            <a:pPr algn="ctr"/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and Gravy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2987690-EC24-92CE-60E0-1C8FB124DE76}"/>
              </a:ext>
            </a:extLst>
          </p:cNvPr>
          <p:cNvSpPr txBox="1"/>
          <p:nvPr/>
        </p:nvSpPr>
        <p:spPr>
          <a:xfrm>
            <a:off x="1866527" y="2529725"/>
            <a:ext cx="14675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QUORN &amp; VEGETABLE CHOW MEIN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7C90E7F-58AB-D354-4C1F-C5BD69B0AE79}"/>
              </a:ext>
            </a:extLst>
          </p:cNvPr>
          <p:cNvSpPr txBox="1"/>
          <p:nvPr/>
        </p:nvSpPr>
        <p:spPr>
          <a:xfrm>
            <a:off x="3366789" y="1158777"/>
            <a:ext cx="15136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BEEF CHILLI </a:t>
            </a:r>
          </a:p>
          <a:p>
            <a:pPr algn="ctr"/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Rice and </a:t>
            </a:r>
          </a:p>
          <a:p>
            <a:pPr algn="ctr"/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Sour Cream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F8E9CDA-3CD3-2CC6-329F-A5D0CC95245A}"/>
              </a:ext>
            </a:extLst>
          </p:cNvPr>
          <p:cNvSpPr txBox="1"/>
          <p:nvPr/>
        </p:nvSpPr>
        <p:spPr>
          <a:xfrm>
            <a:off x="8010956" y="4841521"/>
            <a:ext cx="1480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ICED SPONGE CAKE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FA38E33-341C-2B01-B094-70EEFDBD577E}"/>
              </a:ext>
            </a:extLst>
          </p:cNvPr>
          <p:cNvSpPr txBox="1"/>
          <p:nvPr/>
        </p:nvSpPr>
        <p:spPr>
          <a:xfrm>
            <a:off x="6416914" y="4685504"/>
            <a:ext cx="15940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WARMED JAMAICAN GINGER CAKE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with Ice Cream</a:t>
            </a:r>
            <a:r>
              <a:rPr lang="en-GB" sz="1100" b="1" dirty="0">
                <a:solidFill>
                  <a:srgbClr val="007174"/>
                </a:solidFill>
                <a:latin typeface="Selawik Light" panose="020B0502040204020203" pitchFamily="34" charset="0"/>
              </a:rPr>
              <a:t> or Custard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B05B988-A825-141D-B438-A284C646148C}"/>
              </a:ext>
            </a:extLst>
          </p:cNvPr>
          <p:cNvSpPr txBox="1"/>
          <p:nvPr/>
        </p:nvSpPr>
        <p:spPr>
          <a:xfrm>
            <a:off x="1860086" y="4859387"/>
            <a:ext cx="1480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PINEAPPLE UPSIDE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DOWN CAKE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B941D32-3AE7-6FB4-6387-ADA92FD2D3BC}"/>
              </a:ext>
            </a:extLst>
          </p:cNvPr>
          <p:cNvSpPr txBox="1"/>
          <p:nvPr/>
        </p:nvSpPr>
        <p:spPr>
          <a:xfrm>
            <a:off x="3493972" y="4859387"/>
            <a:ext cx="12523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CHOCOLATE CRUNCH CAKE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2160CE2-61A4-2905-D810-8E68D1AFD6BA}"/>
              </a:ext>
            </a:extLst>
          </p:cNvPr>
          <p:cNvSpPr txBox="1"/>
          <p:nvPr/>
        </p:nvSpPr>
        <p:spPr>
          <a:xfrm>
            <a:off x="3386335" y="2381435"/>
            <a:ext cx="14675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FALAFEL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WRAPS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Couscous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and Mint &amp; Yoghurt Dip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92009-3E91-3D07-9F72-784EC4A3001A}"/>
              </a:ext>
            </a:extLst>
          </p:cNvPr>
          <p:cNvSpPr txBox="1"/>
          <p:nvPr/>
        </p:nvSpPr>
        <p:spPr>
          <a:xfrm>
            <a:off x="1852071" y="3977890"/>
            <a:ext cx="1467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2F6A8B-810C-5845-237B-1986FC3FA8F1}"/>
              </a:ext>
            </a:extLst>
          </p:cNvPr>
          <p:cNvSpPr txBox="1"/>
          <p:nvPr/>
        </p:nvSpPr>
        <p:spPr>
          <a:xfrm>
            <a:off x="6503693" y="3977890"/>
            <a:ext cx="1467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3D2A9-28B1-E9F6-1570-F9A7A3D5C68F}"/>
              </a:ext>
            </a:extLst>
          </p:cNvPr>
          <p:cNvSpPr txBox="1"/>
          <p:nvPr/>
        </p:nvSpPr>
        <p:spPr>
          <a:xfrm>
            <a:off x="4902756" y="3977890"/>
            <a:ext cx="1467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9A16CB-375C-CE46-A1BF-935D80517531}"/>
              </a:ext>
            </a:extLst>
          </p:cNvPr>
          <p:cNvSpPr txBox="1"/>
          <p:nvPr/>
        </p:nvSpPr>
        <p:spPr>
          <a:xfrm>
            <a:off x="3366789" y="3977890"/>
            <a:ext cx="1467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7BA75-4FD2-0E26-4AF1-4973ACA8180C}"/>
              </a:ext>
            </a:extLst>
          </p:cNvPr>
          <p:cNvSpPr txBox="1"/>
          <p:nvPr/>
        </p:nvSpPr>
        <p:spPr>
          <a:xfrm>
            <a:off x="8023839" y="3977890"/>
            <a:ext cx="1467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BE3B1006-6E69-B7D9-AC24-298565DA4282}"/>
              </a:ext>
            </a:extLst>
          </p:cNvPr>
          <p:cNvSpPr/>
          <p:nvPr/>
        </p:nvSpPr>
        <p:spPr>
          <a:xfrm flipH="1">
            <a:off x="6113362" y="4791493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24F8F7C5-BF28-46C6-4AA9-7055A738A8FB}"/>
              </a:ext>
            </a:extLst>
          </p:cNvPr>
          <p:cNvSpPr/>
          <p:nvPr/>
        </p:nvSpPr>
        <p:spPr>
          <a:xfrm flipH="1">
            <a:off x="7648130" y="928968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3" name="Freeform 44">
            <a:extLst>
              <a:ext uri="{FF2B5EF4-FFF2-40B4-BE49-F238E27FC236}">
                <a16:creationId xmlns:a16="http://schemas.microsoft.com/office/drawing/2014/main" id="{0EDA1ED4-FFF7-CBB8-9D18-4AB7E7772CAE}"/>
              </a:ext>
            </a:extLst>
          </p:cNvPr>
          <p:cNvSpPr/>
          <p:nvPr/>
        </p:nvSpPr>
        <p:spPr>
          <a:xfrm>
            <a:off x="4456885" y="3436409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44">
            <a:extLst>
              <a:ext uri="{FF2B5EF4-FFF2-40B4-BE49-F238E27FC236}">
                <a16:creationId xmlns:a16="http://schemas.microsoft.com/office/drawing/2014/main" id="{41776982-4274-3AF6-CAF1-99D48EF05487}"/>
              </a:ext>
            </a:extLst>
          </p:cNvPr>
          <p:cNvSpPr/>
          <p:nvPr/>
        </p:nvSpPr>
        <p:spPr>
          <a:xfrm>
            <a:off x="6018709" y="3451117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44">
            <a:extLst>
              <a:ext uri="{FF2B5EF4-FFF2-40B4-BE49-F238E27FC236}">
                <a16:creationId xmlns:a16="http://schemas.microsoft.com/office/drawing/2014/main" id="{92EA6EEB-A303-2E50-6E19-859170529F92}"/>
              </a:ext>
            </a:extLst>
          </p:cNvPr>
          <p:cNvSpPr/>
          <p:nvPr/>
        </p:nvSpPr>
        <p:spPr>
          <a:xfrm>
            <a:off x="7560495" y="3444369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id="{663D4C9A-CEF7-A934-5D1E-E4B8B219B4FA}"/>
              </a:ext>
            </a:extLst>
          </p:cNvPr>
          <p:cNvGrpSpPr/>
          <p:nvPr/>
        </p:nvGrpSpPr>
        <p:grpSpPr>
          <a:xfrm>
            <a:off x="3534136" y="1921228"/>
            <a:ext cx="284684" cy="271660"/>
            <a:chOff x="0" y="0"/>
            <a:chExt cx="3741232" cy="3821539"/>
          </a:xfrm>
        </p:grpSpPr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034BF8E8-075F-C35B-0151-2899CDE33258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2EB5FDF-8F2B-B859-9032-7634FB21A343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0" name="Group 10">
              <a:extLst>
                <a:ext uri="{FF2B5EF4-FFF2-40B4-BE49-F238E27FC236}">
                  <a16:creationId xmlns:a16="http://schemas.microsoft.com/office/drawing/2014/main" id="{83A7759C-EEF4-9766-4930-4CC75F864402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6C538813-9BC7-53D9-7ED8-88B4834EC13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TextBox 12">
                <a:extLst>
                  <a:ext uri="{FF2B5EF4-FFF2-40B4-BE49-F238E27FC236}">
                    <a16:creationId xmlns:a16="http://schemas.microsoft.com/office/drawing/2014/main" id="{F374C7D3-887A-EA16-D0CA-B433956E196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" name="Group 13">
              <a:extLst>
                <a:ext uri="{FF2B5EF4-FFF2-40B4-BE49-F238E27FC236}">
                  <a16:creationId xmlns:a16="http://schemas.microsoft.com/office/drawing/2014/main" id="{D454F1A5-6D7D-AD62-BD49-8649B310FC11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B59AD6E0-BB0F-7256-ACEF-E7FC25F33EC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TextBox 15">
                <a:extLst>
                  <a:ext uri="{FF2B5EF4-FFF2-40B4-BE49-F238E27FC236}">
                    <a16:creationId xmlns:a16="http://schemas.microsoft.com/office/drawing/2014/main" id="{F1068B85-AE01-630E-D51D-980F65DD235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F2814E1-A403-A46B-8165-3820734106DC}"/>
              </a:ext>
            </a:extLst>
          </p:cNvPr>
          <p:cNvSpPr txBox="1"/>
          <p:nvPr/>
        </p:nvSpPr>
        <p:spPr>
          <a:xfrm>
            <a:off x="4520356" y="6389508"/>
            <a:ext cx="11425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7174"/>
                </a:solidFill>
                <a:latin typeface="Agency FB" panose="020B0503020202020204" pitchFamily="34" charset="0"/>
              </a:rPr>
              <a:t>ADDED PLANT PROTEIN</a:t>
            </a:r>
            <a:endParaRPr kumimoji="0" lang="en-GB" sz="1100" b="1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AEDCF8-1033-0C9E-BB2B-57DE1838DF60}"/>
              </a:ext>
            </a:extLst>
          </p:cNvPr>
          <p:cNvSpPr txBox="1"/>
          <p:nvPr/>
        </p:nvSpPr>
        <p:spPr>
          <a:xfrm>
            <a:off x="5161287" y="6059940"/>
            <a:ext cx="10541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VEGAN OPTION</a:t>
            </a:r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B818063A-33CA-0C2B-D36A-06BA3FE027E8}"/>
              </a:ext>
            </a:extLst>
          </p:cNvPr>
          <p:cNvSpPr/>
          <p:nvPr/>
        </p:nvSpPr>
        <p:spPr>
          <a:xfrm>
            <a:off x="5223482" y="6412069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08E182-AFA3-F8B3-484E-16C6EF91CF30}"/>
              </a:ext>
            </a:extLst>
          </p:cNvPr>
          <p:cNvSpPr txBox="1"/>
          <p:nvPr/>
        </p:nvSpPr>
        <p:spPr>
          <a:xfrm>
            <a:off x="5345967" y="6389508"/>
            <a:ext cx="85414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S</a:t>
            </a:r>
            <a:r>
              <a:rPr lang="en-GB" sz="1100" b="1" dirty="0">
                <a:solidFill>
                  <a:srgbClr val="007174"/>
                </a:solidFill>
                <a:latin typeface="Agency FB" panose="020B0503020202020204" pitchFamily="34" charset="0"/>
              </a:rPr>
              <a:t>OURCE OF WHOLEMEAL</a:t>
            </a:r>
            <a:endParaRPr kumimoji="0" lang="en-GB" sz="1100" b="1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35" name="Freeform 44">
            <a:extLst>
              <a:ext uri="{FF2B5EF4-FFF2-40B4-BE49-F238E27FC236}">
                <a16:creationId xmlns:a16="http://schemas.microsoft.com/office/drawing/2014/main" id="{61FC2D26-3676-C276-2427-9C1CD04A29FD}"/>
              </a:ext>
            </a:extLst>
          </p:cNvPr>
          <p:cNvSpPr/>
          <p:nvPr/>
        </p:nvSpPr>
        <p:spPr>
          <a:xfrm>
            <a:off x="5703073" y="623254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7" name="Group 7">
            <a:extLst>
              <a:ext uri="{FF2B5EF4-FFF2-40B4-BE49-F238E27FC236}">
                <a16:creationId xmlns:a16="http://schemas.microsoft.com/office/drawing/2014/main" id="{620DA769-6971-10F7-C5AF-F1EFD0130DCE}"/>
              </a:ext>
            </a:extLst>
          </p:cNvPr>
          <p:cNvGrpSpPr/>
          <p:nvPr/>
        </p:nvGrpSpPr>
        <p:grpSpPr>
          <a:xfrm>
            <a:off x="4624041" y="6175591"/>
            <a:ext cx="284684" cy="271660"/>
            <a:chOff x="0" y="0"/>
            <a:chExt cx="3741232" cy="3821539"/>
          </a:xfrm>
        </p:grpSpPr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7A3C5FED-E53C-8730-D375-6DD28419B0F4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9B639D7F-B0E6-5FB9-A157-AE22ABFADB85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42" name="Group 10">
              <a:extLst>
                <a:ext uri="{FF2B5EF4-FFF2-40B4-BE49-F238E27FC236}">
                  <a16:creationId xmlns:a16="http://schemas.microsoft.com/office/drawing/2014/main" id="{5680772E-B17C-775B-D37E-078BE0E8EAFF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47" name="Freeform 11">
                <a:extLst>
                  <a:ext uri="{FF2B5EF4-FFF2-40B4-BE49-F238E27FC236}">
                    <a16:creationId xmlns:a16="http://schemas.microsoft.com/office/drawing/2014/main" id="{1AA79E48-093D-45F4-9946-B934C575AFB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" name="TextBox 12">
                <a:extLst>
                  <a:ext uri="{FF2B5EF4-FFF2-40B4-BE49-F238E27FC236}">
                    <a16:creationId xmlns:a16="http://schemas.microsoft.com/office/drawing/2014/main" id="{D03D8FC3-0353-E18B-3759-EF809D4B9FAF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43" name="Group 13">
              <a:extLst>
                <a:ext uri="{FF2B5EF4-FFF2-40B4-BE49-F238E27FC236}">
                  <a16:creationId xmlns:a16="http://schemas.microsoft.com/office/drawing/2014/main" id="{BC41A41B-DA09-DDE5-D0D1-8CF22D948FB9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44" name="Freeform 14">
                <a:extLst>
                  <a:ext uri="{FF2B5EF4-FFF2-40B4-BE49-F238E27FC236}">
                    <a16:creationId xmlns:a16="http://schemas.microsoft.com/office/drawing/2014/main" id="{8C1A46F6-F69E-A771-5889-671EA213454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TextBox 15">
                <a:extLst>
                  <a:ext uri="{FF2B5EF4-FFF2-40B4-BE49-F238E27FC236}">
                    <a16:creationId xmlns:a16="http://schemas.microsoft.com/office/drawing/2014/main" id="{B31D4B8C-C8B6-EF8E-FA8D-4F9D00244F7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55" name="Freeform 23">
            <a:extLst>
              <a:ext uri="{FF2B5EF4-FFF2-40B4-BE49-F238E27FC236}">
                <a16:creationId xmlns:a16="http://schemas.microsoft.com/office/drawing/2014/main" id="{1738DDB1-90F2-4FF7-00D2-D11B3BB6493C}"/>
              </a:ext>
            </a:extLst>
          </p:cNvPr>
          <p:cNvSpPr/>
          <p:nvPr/>
        </p:nvSpPr>
        <p:spPr>
          <a:xfrm flipH="1">
            <a:off x="7648130" y="2419753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27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F69143D-8899-DD31-1755-BD41E89D2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ADEAB6-39C6-D9A1-B8C9-D1FD2D3F3D87}"/>
              </a:ext>
            </a:extLst>
          </p:cNvPr>
          <p:cNvSpPr txBox="1"/>
          <p:nvPr/>
        </p:nvSpPr>
        <p:spPr>
          <a:xfrm>
            <a:off x="4883348" y="3955011"/>
            <a:ext cx="1538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dirty="0">
              <a:solidFill>
                <a:srgbClr val="007174"/>
              </a:solidFill>
              <a:highlight>
                <a:srgbClr val="00FFFF"/>
              </a:highlight>
              <a:latin typeface="Arial Narrow" panose="020B0606020202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dirty="0">
              <a:solidFill>
                <a:srgbClr val="007174"/>
              </a:solidFill>
              <a:highlight>
                <a:srgbClr val="00FFFF"/>
              </a:highlight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E5ACB-B21F-74F6-E219-60FF96D2E3AA}"/>
              </a:ext>
            </a:extLst>
          </p:cNvPr>
          <p:cNvSpPr txBox="1"/>
          <p:nvPr/>
        </p:nvSpPr>
        <p:spPr>
          <a:xfrm>
            <a:off x="76591" y="6066343"/>
            <a:ext cx="234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SOUP OF THE DAY</a:t>
            </a:r>
          </a:p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FILLED JACKET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E406A5-2B67-3660-181B-7CBDE1CF5E8B}"/>
              </a:ext>
            </a:extLst>
          </p:cNvPr>
          <p:cNvSpPr txBox="1"/>
          <p:nvPr/>
        </p:nvSpPr>
        <p:spPr>
          <a:xfrm>
            <a:off x="2403682" y="6124086"/>
            <a:ext cx="204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OUR HOT AND COLD GRAB &amp; GO SELECTION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185460-ECC5-3F2A-2E2E-2D62CAF4B333}"/>
              </a:ext>
            </a:extLst>
          </p:cNvPr>
          <p:cNvSpPr txBox="1"/>
          <p:nvPr/>
        </p:nvSpPr>
        <p:spPr>
          <a:xfrm>
            <a:off x="322496" y="297539"/>
            <a:ext cx="102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D03E82"/>
                </a:solidFill>
                <a:latin typeface="Agency FB" panose="020B0503020202020204" pitchFamily="34" charset="0"/>
              </a:rPr>
              <a:t>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857D4C-E20A-80B2-5934-252FDC01EC31}"/>
              </a:ext>
            </a:extLst>
          </p:cNvPr>
          <p:cNvSpPr txBox="1"/>
          <p:nvPr/>
        </p:nvSpPr>
        <p:spPr>
          <a:xfrm>
            <a:off x="6560305" y="1267813"/>
            <a:ext cx="1325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JERK CHICKEN </a:t>
            </a:r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Rice and Peas and Pineapple Slaw</a:t>
            </a:r>
            <a:endParaRPr lang="en-GB" sz="1000" b="1" dirty="0">
              <a:solidFill>
                <a:srgbClr val="007174"/>
              </a:solidFill>
              <a:latin typeface="Selawik Ligh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701439-8AC4-3170-F12C-99E8296FAC3E}"/>
              </a:ext>
            </a:extLst>
          </p:cNvPr>
          <p:cNvSpPr txBox="1"/>
          <p:nvPr/>
        </p:nvSpPr>
        <p:spPr>
          <a:xfrm>
            <a:off x="6368315" y="2404913"/>
            <a:ext cx="16635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CURRIED SQUASH  &amp; BUTTERBEAN STEW </a:t>
            </a:r>
          </a:p>
          <a:p>
            <a:pPr algn="ctr"/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Rice and Peas </a:t>
            </a:r>
          </a:p>
          <a:p>
            <a:pPr algn="ctr"/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&amp; Slaw</a:t>
            </a:r>
            <a:endParaRPr lang="en-GB" sz="1000" b="1" dirty="0">
              <a:solidFill>
                <a:srgbClr val="007174"/>
              </a:solidFill>
              <a:latin typeface="Selawik Light" panose="020B0502040204020203" pitchFamily="34" charset="0"/>
            </a:endParaRPr>
          </a:p>
        </p:txBody>
      </p:sp>
      <p:pic>
        <p:nvPicPr>
          <p:cNvPr id="7" name="Picture 6" descr="A colorful background with text&#10;&#10;Description automatically generated">
            <a:extLst>
              <a:ext uri="{FF2B5EF4-FFF2-40B4-BE49-F238E27FC236}">
                <a16:creationId xmlns:a16="http://schemas.microsoft.com/office/drawing/2014/main" id="{04019C24-2912-1437-80CA-64FE9629C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07" y="814929"/>
            <a:ext cx="690572" cy="4616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8E5247-582B-8CBE-D194-93B06F051A67}"/>
              </a:ext>
            </a:extLst>
          </p:cNvPr>
          <p:cNvSpPr txBox="1"/>
          <p:nvPr/>
        </p:nvSpPr>
        <p:spPr>
          <a:xfrm>
            <a:off x="8000075" y="1084760"/>
            <a:ext cx="1487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FISH IN </a:t>
            </a:r>
          </a:p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BATTER</a:t>
            </a:r>
          </a:p>
          <a:p>
            <a:pPr algn="ctr"/>
            <a:r>
              <a:rPr lang="en-GB" sz="1200" dirty="0">
                <a:solidFill>
                  <a:srgbClr val="007174"/>
                </a:solidFill>
                <a:latin typeface="Selawik Light" panose="020B0502040204020203" pitchFamily="34" charset="0"/>
              </a:rPr>
              <a:t>with Chips</a:t>
            </a:r>
          </a:p>
          <a:p>
            <a:pPr algn="ctr"/>
            <a:endParaRPr lang="en-GB" b="1" dirty="0">
              <a:solidFill>
                <a:srgbClr val="007174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AE92F6-AC6C-F03C-6DF3-20C207408B7B}"/>
              </a:ext>
            </a:extLst>
          </p:cNvPr>
          <p:cNvSpPr txBox="1"/>
          <p:nvPr/>
        </p:nvSpPr>
        <p:spPr>
          <a:xfrm>
            <a:off x="1795985" y="2386841"/>
            <a:ext cx="15903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CRUNCHY </a:t>
            </a:r>
          </a:p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LENTIL PASTA BAKE </a:t>
            </a:r>
          </a:p>
          <a:p>
            <a:pPr algn="ctr"/>
            <a:r>
              <a:rPr lang="en-GB" sz="1200" dirty="0">
                <a:solidFill>
                  <a:srgbClr val="007174"/>
                </a:solidFill>
                <a:latin typeface="Selawik Light" panose="020B0502040204020203" pitchFamily="34" charset="0"/>
              </a:rPr>
              <a:t>with Roasted Vegetables</a:t>
            </a:r>
            <a:endParaRPr lang="en-GB" sz="1000" dirty="0">
              <a:solidFill>
                <a:srgbClr val="007174"/>
              </a:solidFill>
              <a:latin typeface="Selawik Light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196786-89DE-23DA-0372-0BF61CCDA629}"/>
              </a:ext>
            </a:extLst>
          </p:cNvPr>
          <p:cNvSpPr txBox="1"/>
          <p:nvPr/>
        </p:nvSpPr>
        <p:spPr>
          <a:xfrm>
            <a:off x="3433550" y="1204473"/>
            <a:ext cx="1407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BEEF LASAGNE </a:t>
            </a:r>
          </a:p>
          <a:p>
            <a:pPr algn="ctr"/>
            <a:r>
              <a:rPr lang="en-GB" sz="11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Garlic Bread </a:t>
            </a:r>
          </a:p>
          <a:p>
            <a:pPr algn="ctr"/>
            <a:r>
              <a:rPr lang="en-GB" sz="1100" b="1" dirty="0">
                <a:solidFill>
                  <a:srgbClr val="007174"/>
                </a:solidFill>
                <a:latin typeface="Selawik Light" panose="020B0502040204020203" pitchFamily="34" charset="0"/>
              </a:rPr>
              <a:t>and Salad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972915-E8A3-084C-A669-B703B9F7DFA1}"/>
              </a:ext>
            </a:extLst>
          </p:cNvPr>
          <p:cNvSpPr txBox="1"/>
          <p:nvPr/>
        </p:nvSpPr>
        <p:spPr>
          <a:xfrm>
            <a:off x="4986784" y="997820"/>
            <a:ext cx="14071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CREAMY CHICKEN AND BROCCOLI PIE</a:t>
            </a:r>
          </a:p>
          <a:p>
            <a:pPr algn="ctr"/>
            <a:r>
              <a:rPr lang="en-GB" sz="1000" b="1" dirty="0">
                <a:solidFill>
                  <a:srgbClr val="007174"/>
                </a:solidFill>
                <a:latin typeface="Arial Narrow" panose="020B0606020202030204" pitchFamily="34" charset="0"/>
              </a:rPr>
              <a:t> </a:t>
            </a:r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New Potatoes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AB53B4-1D9C-C950-981D-47CDA03C83B0}"/>
              </a:ext>
            </a:extLst>
          </p:cNvPr>
          <p:cNvSpPr txBox="1"/>
          <p:nvPr/>
        </p:nvSpPr>
        <p:spPr>
          <a:xfrm>
            <a:off x="4859008" y="2578205"/>
            <a:ext cx="1554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LEEK, ONION &amp; POTATO </a:t>
            </a:r>
          </a:p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TRAY BAKE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2638D4-4CC6-E6C3-183C-6ABE9D9BC1A8}"/>
              </a:ext>
            </a:extLst>
          </p:cNvPr>
          <p:cNvSpPr txBox="1"/>
          <p:nvPr/>
        </p:nvSpPr>
        <p:spPr>
          <a:xfrm>
            <a:off x="7980686" y="2550515"/>
            <a:ext cx="15545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VEGAN </a:t>
            </a:r>
          </a:p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BURGER </a:t>
            </a:r>
          </a:p>
          <a:p>
            <a:pPr algn="ctr"/>
            <a:r>
              <a:rPr lang="en-GB" sz="1200" dirty="0">
                <a:solidFill>
                  <a:srgbClr val="007174"/>
                </a:solidFill>
                <a:latin typeface="Selawik Light" panose="020B0502040204020203" pitchFamily="34" charset="0"/>
              </a:rPr>
              <a:t>with Chips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40F651-D272-914E-C6FF-5A650E82497C}"/>
              </a:ext>
            </a:extLst>
          </p:cNvPr>
          <p:cNvSpPr txBox="1"/>
          <p:nvPr/>
        </p:nvSpPr>
        <p:spPr>
          <a:xfrm>
            <a:off x="8057004" y="4949684"/>
            <a:ext cx="14019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OATY FLAPJACK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991D6C-6D20-4D78-2B17-9D8589440E23}"/>
              </a:ext>
            </a:extLst>
          </p:cNvPr>
          <p:cNvSpPr txBox="1"/>
          <p:nvPr/>
        </p:nvSpPr>
        <p:spPr>
          <a:xfrm>
            <a:off x="4931257" y="4804198"/>
            <a:ext cx="14100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PEAR &amp; CHOC CRUMBLE </a:t>
            </a:r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Custard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382159-AE20-4FE1-74D3-C0E34037383A}"/>
              </a:ext>
            </a:extLst>
          </p:cNvPr>
          <p:cNvSpPr txBox="1"/>
          <p:nvPr/>
        </p:nvSpPr>
        <p:spPr>
          <a:xfrm>
            <a:off x="6487223" y="4853495"/>
            <a:ext cx="1480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JAM </a:t>
            </a:r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&amp;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 COCONUT SPONGE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16449D-36E4-AF8E-2E97-CA386A51A703}"/>
              </a:ext>
            </a:extLst>
          </p:cNvPr>
          <p:cNvSpPr txBox="1"/>
          <p:nvPr/>
        </p:nvSpPr>
        <p:spPr>
          <a:xfrm>
            <a:off x="1833290" y="4826574"/>
            <a:ext cx="1480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CHOCOLATE SPONGE PUDDING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10D452-B6A0-BC18-83CD-AF82A06D71C5}"/>
              </a:ext>
            </a:extLst>
          </p:cNvPr>
          <p:cNvSpPr txBox="1"/>
          <p:nvPr/>
        </p:nvSpPr>
        <p:spPr>
          <a:xfrm>
            <a:off x="3385857" y="2396627"/>
            <a:ext cx="14071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CHICKPEA AND APRICOT TAGINE</a:t>
            </a:r>
          </a:p>
          <a:p>
            <a:pPr algn="ctr"/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Couscous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80131-06C0-93D3-4B17-3BCE46BFDA6C}"/>
              </a:ext>
            </a:extLst>
          </p:cNvPr>
          <p:cNvSpPr txBox="1"/>
          <p:nvPr/>
        </p:nvSpPr>
        <p:spPr>
          <a:xfrm>
            <a:off x="1864082" y="914724"/>
            <a:ext cx="14188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CHEESE AND TOMATO </a:t>
            </a:r>
          </a:p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QUICHE</a:t>
            </a:r>
          </a:p>
          <a:p>
            <a:pPr algn="ctr"/>
            <a:r>
              <a:rPr lang="en-GB" sz="1200" dirty="0">
                <a:solidFill>
                  <a:srgbClr val="007174"/>
                </a:solidFill>
                <a:latin typeface="Selawik Light" panose="020B0502040204020203" pitchFamily="34" charset="0"/>
              </a:rPr>
              <a:t>With Potato Wedges</a:t>
            </a:r>
            <a:endParaRPr lang="en-GB" sz="1000" dirty="0">
              <a:solidFill>
                <a:srgbClr val="007174"/>
              </a:solidFill>
              <a:latin typeface="Selawik Light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399A1D-7020-0A7C-ADDE-9C71011E5E0C}"/>
              </a:ext>
            </a:extLst>
          </p:cNvPr>
          <p:cNvSpPr txBox="1"/>
          <p:nvPr/>
        </p:nvSpPr>
        <p:spPr>
          <a:xfrm>
            <a:off x="1852071" y="3997555"/>
            <a:ext cx="1467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560FBB-1BD4-B97C-43B6-B6FCDA043F19}"/>
              </a:ext>
            </a:extLst>
          </p:cNvPr>
          <p:cNvSpPr txBox="1"/>
          <p:nvPr/>
        </p:nvSpPr>
        <p:spPr>
          <a:xfrm>
            <a:off x="6503693" y="3997555"/>
            <a:ext cx="1467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EE3922-E045-038A-7AFA-FC21822CA380}"/>
              </a:ext>
            </a:extLst>
          </p:cNvPr>
          <p:cNvSpPr txBox="1"/>
          <p:nvPr/>
        </p:nvSpPr>
        <p:spPr>
          <a:xfrm>
            <a:off x="4902756" y="3997555"/>
            <a:ext cx="1467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E7D899-2C7B-D483-F246-00A6C86C2034}"/>
              </a:ext>
            </a:extLst>
          </p:cNvPr>
          <p:cNvSpPr txBox="1"/>
          <p:nvPr/>
        </p:nvSpPr>
        <p:spPr>
          <a:xfrm>
            <a:off x="3366789" y="3997555"/>
            <a:ext cx="1467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CD783B-7145-4A55-493C-4AC90F95AB53}"/>
              </a:ext>
            </a:extLst>
          </p:cNvPr>
          <p:cNvSpPr txBox="1"/>
          <p:nvPr/>
        </p:nvSpPr>
        <p:spPr>
          <a:xfrm>
            <a:off x="8023839" y="3997555"/>
            <a:ext cx="1467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2700D49E-92A5-B4A5-FE84-39CEABCD9778}"/>
              </a:ext>
            </a:extLst>
          </p:cNvPr>
          <p:cNvSpPr/>
          <p:nvPr/>
        </p:nvSpPr>
        <p:spPr>
          <a:xfrm flipH="1">
            <a:off x="3005657" y="1045762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7238B223-415C-47BA-F9A0-49546FB9DE3E}"/>
              </a:ext>
            </a:extLst>
          </p:cNvPr>
          <p:cNvSpPr/>
          <p:nvPr/>
        </p:nvSpPr>
        <p:spPr>
          <a:xfrm flipH="1">
            <a:off x="6136640" y="4814704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35FC86-6DAD-0E64-ABBB-CBE6DD48EEEF}"/>
              </a:ext>
            </a:extLst>
          </p:cNvPr>
          <p:cNvSpPr txBox="1"/>
          <p:nvPr/>
        </p:nvSpPr>
        <p:spPr>
          <a:xfrm>
            <a:off x="3360347" y="4890555"/>
            <a:ext cx="1480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APPLE </a:t>
            </a:r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PIE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gency FB" panose="020B0503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With Cream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35" name="Freeform 44">
            <a:extLst>
              <a:ext uri="{FF2B5EF4-FFF2-40B4-BE49-F238E27FC236}">
                <a16:creationId xmlns:a16="http://schemas.microsoft.com/office/drawing/2014/main" id="{5264575E-6932-35C7-DDAF-B2FAAF51D4E2}"/>
              </a:ext>
            </a:extLst>
          </p:cNvPr>
          <p:cNvSpPr/>
          <p:nvPr/>
        </p:nvSpPr>
        <p:spPr>
          <a:xfrm>
            <a:off x="9126323" y="348472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44">
            <a:extLst>
              <a:ext uri="{FF2B5EF4-FFF2-40B4-BE49-F238E27FC236}">
                <a16:creationId xmlns:a16="http://schemas.microsoft.com/office/drawing/2014/main" id="{6744BC6F-AED1-00F7-9EC8-F4B5D100BC34}"/>
              </a:ext>
            </a:extLst>
          </p:cNvPr>
          <p:cNvSpPr/>
          <p:nvPr/>
        </p:nvSpPr>
        <p:spPr>
          <a:xfrm>
            <a:off x="7568362" y="349862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8" name="Freeform 44">
            <a:extLst>
              <a:ext uri="{FF2B5EF4-FFF2-40B4-BE49-F238E27FC236}">
                <a16:creationId xmlns:a16="http://schemas.microsoft.com/office/drawing/2014/main" id="{F74A8E79-F5AF-3C04-D186-6047BCDFF254}"/>
              </a:ext>
            </a:extLst>
          </p:cNvPr>
          <p:cNvSpPr/>
          <p:nvPr/>
        </p:nvSpPr>
        <p:spPr>
          <a:xfrm>
            <a:off x="4460095" y="346576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44">
            <a:extLst>
              <a:ext uri="{FF2B5EF4-FFF2-40B4-BE49-F238E27FC236}">
                <a16:creationId xmlns:a16="http://schemas.microsoft.com/office/drawing/2014/main" id="{69EE14AD-1F00-D4CF-A0BE-9BE6D623E8A1}"/>
              </a:ext>
            </a:extLst>
          </p:cNvPr>
          <p:cNvSpPr/>
          <p:nvPr/>
        </p:nvSpPr>
        <p:spPr>
          <a:xfrm>
            <a:off x="9136154" y="532412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4" name="Group 7">
            <a:extLst>
              <a:ext uri="{FF2B5EF4-FFF2-40B4-BE49-F238E27FC236}">
                <a16:creationId xmlns:a16="http://schemas.microsoft.com/office/drawing/2014/main" id="{81785FA5-C240-6154-412D-39F2E361131D}"/>
              </a:ext>
            </a:extLst>
          </p:cNvPr>
          <p:cNvGrpSpPr/>
          <p:nvPr/>
        </p:nvGrpSpPr>
        <p:grpSpPr>
          <a:xfrm>
            <a:off x="3520022" y="1954671"/>
            <a:ext cx="284684" cy="271660"/>
            <a:chOff x="0" y="0"/>
            <a:chExt cx="3741232" cy="3821539"/>
          </a:xfrm>
        </p:grpSpPr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EB5B5332-9B43-12A8-84FF-A9E6A81313B1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9C3B389C-111F-ECA0-D0B1-02A40646607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67" name="Group 10">
              <a:extLst>
                <a:ext uri="{FF2B5EF4-FFF2-40B4-BE49-F238E27FC236}">
                  <a16:creationId xmlns:a16="http://schemas.microsoft.com/office/drawing/2014/main" id="{5785E920-63ED-1255-D083-68BA2F448836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71" name="Freeform 11">
                <a:extLst>
                  <a:ext uri="{FF2B5EF4-FFF2-40B4-BE49-F238E27FC236}">
                    <a16:creationId xmlns:a16="http://schemas.microsoft.com/office/drawing/2014/main" id="{35021A00-8FA9-30BA-C81E-A7FE7B76A1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" name="TextBox 12">
                <a:extLst>
                  <a:ext uri="{FF2B5EF4-FFF2-40B4-BE49-F238E27FC236}">
                    <a16:creationId xmlns:a16="http://schemas.microsoft.com/office/drawing/2014/main" id="{38CC41A6-5AEC-6DAB-BC2B-157CC67652D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68" name="Group 13">
              <a:extLst>
                <a:ext uri="{FF2B5EF4-FFF2-40B4-BE49-F238E27FC236}">
                  <a16:creationId xmlns:a16="http://schemas.microsoft.com/office/drawing/2014/main" id="{78961DBF-5A0F-52BD-46EC-B869D6DEF3A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69" name="Freeform 14">
                <a:extLst>
                  <a:ext uri="{FF2B5EF4-FFF2-40B4-BE49-F238E27FC236}">
                    <a16:creationId xmlns:a16="http://schemas.microsoft.com/office/drawing/2014/main" id="{6DDFAFD3-A3EE-629E-807A-E51E896F968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" name="TextBox 15">
                <a:extLst>
                  <a:ext uri="{FF2B5EF4-FFF2-40B4-BE49-F238E27FC236}">
                    <a16:creationId xmlns:a16="http://schemas.microsoft.com/office/drawing/2014/main" id="{6C12E929-83EE-6C4D-F516-275A4FE6E68D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54D139B-B09A-0BE0-85D8-59DA57D4AB3A}"/>
              </a:ext>
            </a:extLst>
          </p:cNvPr>
          <p:cNvSpPr txBox="1"/>
          <p:nvPr/>
        </p:nvSpPr>
        <p:spPr>
          <a:xfrm>
            <a:off x="4520356" y="6389508"/>
            <a:ext cx="11425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7174"/>
                </a:solidFill>
                <a:latin typeface="Agency FB" panose="020B0503020202020204" pitchFamily="34" charset="0"/>
              </a:rPr>
              <a:t>ADDED PLANT PROTEIN</a:t>
            </a:r>
            <a:endParaRPr kumimoji="0" lang="en-GB" sz="1100" b="1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88C64B-26E0-2E14-C4C7-78ECE54FF2B3}"/>
              </a:ext>
            </a:extLst>
          </p:cNvPr>
          <p:cNvSpPr txBox="1"/>
          <p:nvPr/>
        </p:nvSpPr>
        <p:spPr>
          <a:xfrm>
            <a:off x="5161287" y="6059940"/>
            <a:ext cx="10541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VEGAN OPTION</a:t>
            </a:r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9815A02F-731E-4534-C050-3BF3D3D514AB}"/>
              </a:ext>
            </a:extLst>
          </p:cNvPr>
          <p:cNvSpPr/>
          <p:nvPr/>
        </p:nvSpPr>
        <p:spPr>
          <a:xfrm>
            <a:off x="5223482" y="6412069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6A1327-D9B9-DA12-4234-0FBE86F1C213}"/>
              </a:ext>
            </a:extLst>
          </p:cNvPr>
          <p:cNvSpPr txBox="1"/>
          <p:nvPr/>
        </p:nvSpPr>
        <p:spPr>
          <a:xfrm>
            <a:off x="5345967" y="6389508"/>
            <a:ext cx="85414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S</a:t>
            </a:r>
            <a:r>
              <a:rPr lang="en-GB" sz="1100" b="1" dirty="0">
                <a:solidFill>
                  <a:srgbClr val="007174"/>
                </a:solidFill>
                <a:latin typeface="Agency FB" panose="020B0503020202020204" pitchFamily="34" charset="0"/>
              </a:rPr>
              <a:t>OURCE OF WHOLEMEAL</a:t>
            </a:r>
            <a:endParaRPr kumimoji="0" lang="en-GB" sz="1100" b="1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F1944325-C26D-DBD1-AB9C-D76291490802}"/>
              </a:ext>
            </a:extLst>
          </p:cNvPr>
          <p:cNvSpPr/>
          <p:nvPr/>
        </p:nvSpPr>
        <p:spPr>
          <a:xfrm>
            <a:off x="5703073" y="623254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7" name="Group 7">
            <a:extLst>
              <a:ext uri="{FF2B5EF4-FFF2-40B4-BE49-F238E27FC236}">
                <a16:creationId xmlns:a16="http://schemas.microsoft.com/office/drawing/2014/main" id="{A75C082C-3611-577C-B9AF-5DE62C198A33}"/>
              </a:ext>
            </a:extLst>
          </p:cNvPr>
          <p:cNvGrpSpPr/>
          <p:nvPr/>
        </p:nvGrpSpPr>
        <p:grpSpPr>
          <a:xfrm>
            <a:off x="4624041" y="6175591"/>
            <a:ext cx="284684" cy="271660"/>
            <a:chOff x="0" y="0"/>
            <a:chExt cx="3741232" cy="3821539"/>
          </a:xfrm>
        </p:grpSpPr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77A01070-EAC6-53BA-D6ED-3FE97B523591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EC8F16E7-6F53-6391-C72C-A4F5C086BED1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0" name="Group 10">
              <a:extLst>
                <a:ext uri="{FF2B5EF4-FFF2-40B4-BE49-F238E27FC236}">
                  <a16:creationId xmlns:a16="http://schemas.microsoft.com/office/drawing/2014/main" id="{77F1C378-F87B-9BC2-0013-19082BB056D6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54" name="Freeform 11">
                <a:extLst>
                  <a:ext uri="{FF2B5EF4-FFF2-40B4-BE49-F238E27FC236}">
                    <a16:creationId xmlns:a16="http://schemas.microsoft.com/office/drawing/2014/main" id="{2B390AAD-D55B-E207-B803-6FCF85B7984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" name="TextBox 12">
                <a:extLst>
                  <a:ext uri="{FF2B5EF4-FFF2-40B4-BE49-F238E27FC236}">
                    <a16:creationId xmlns:a16="http://schemas.microsoft.com/office/drawing/2014/main" id="{7D9686F9-E0D4-3EF8-C8CD-B9B0354C141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1" name="Group 13">
              <a:extLst>
                <a:ext uri="{FF2B5EF4-FFF2-40B4-BE49-F238E27FC236}">
                  <a16:creationId xmlns:a16="http://schemas.microsoft.com/office/drawing/2014/main" id="{81F8D6FF-E0B7-793F-AD1C-D5534EB78181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2" name="Freeform 14">
                <a:extLst>
                  <a:ext uri="{FF2B5EF4-FFF2-40B4-BE49-F238E27FC236}">
                    <a16:creationId xmlns:a16="http://schemas.microsoft.com/office/drawing/2014/main" id="{9FF5953B-9667-4CC1-67D2-D2FD3E777FC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TextBox 15">
                <a:extLst>
                  <a:ext uri="{FF2B5EF4-FFF2-40B4-BE49-F238E27FC236}">
                    <a16:creationId xmlns:a16="http://schemas.microsoft.com/office/drawing/2014/main" id="{11A20B16-A534-5F08-1C3C-1C421CFC1B7A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937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F69143D-8899-DD31-1755-BD41E89D2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7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ADEAB6-39C6-D9A1-B8C9-D1FD2D3F3D87}"/>
              </a:ext>
            </a:extLst>
          </p:cNvPr>
          <p:cNvSpPr txBox="1"/>
          <p:nvPr/>
        </p:nvSpPr>
        <p:spPr>
          <a:xfrm>
            <a:off x="4883348" y="3955011"/>
            <a:ext cx="1538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dirty="0">
              <a:solidFill>
                <a:srgbClr val="007174"/>
              </a:solidFill>
              <a:highlight>
                <a:srgbClr val="00FFFF"/>
              </a:highlight>
              <a:latin typeface="Arial Narrow" panose="020B0606020202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dirty="0">
              <a:solidFill>
                <a:srgbClr val="007174"/>
              </a:solidFill>
              <a:highlight>
                <a:srgbClr val="00FFFF"/>
              </a:highlight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E5ACB-B21F-74F6-E219-60FF96D2E3AA}"/>
              </a:ext>
            </a:extLst>
          </p:cNvPr>
          <p:cNvSpPr txBox="1"/>
          <p:nvPr/>
        </p:nvSpPr>
        <p:spPr>
          <a:xfrm>
            <a:off x="76591" y="6066343"/>
            <a:ext cx="234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SOUP OF THE DAY</a:t>
            </a:r>
          </a:p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FILLED JACKET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E406A5-2B67-3660-181B-7CBDE1CF5E8B}"/>
              </a:ext>
            </a:extLst>
          </p:cNvPr>
          <p:cNvSpPr txBox="1"/>
          <p:nvPr/>
        </p:nvSpPr>
        <p:spPr>
          <a:xfrm>
            <a:off x="2403682" y="6124086"/>
            <a:ext cx="204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OUR HOT AND COLD GRAB &amp; GO SELECTION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D361E5-F579-3FA6-2DE0-C6893B093E6C}"/>
              </a:ext>
            </a:extLst>
          </p:cNvPr>
          <p:cNvSpPr txBox="1"/>
          <p:nvPr/>
        </p:nvSpPr>
        <p:spPr>
          <a:xfrm>
            <a:off x="4520356" y="6389508"/>
            <a:ext cx="11425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007174"/>
                </a:solidFill>
                <a:latin typeface="Agency FB" panose="020B0503020202020204" pitchFamily="34" charset="0"/>
              </a:rPr>
              <a:t>ADDED PLANT PROTEIN</a:t>
            </a:r>
            <a:endParaRPr kumimoji="0" lang="en-GB" sz="1100" b="1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0F29FC-C915-92E5-0AF9-FCA4B2FA054F}"/>
              </a:ext>
            </a:extLst>
          </p:cNvPr>
          <p:cNvSpPr txBox="1"/>
          <p:nvPr/>
        </p:nvSpPr>
        <p:spPr>
          <a:xfrm>
            <a:off x="5161287" y="6059940"/>
            <a:ext cx="10541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VEGAN OPTION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185460-ECC5-3F2A-2E2E-2D62CAF4B333}"/>
              </a:ext>
            </a:extLst>
          </p:cNvPr>
          <p:cNvSpPr txBox="1"/>
          <p:nvPr/>
        </p:nvSpPr>
        <p:spPr>
          <a:xfrm>
            <a:off x="322496" y="297539"/>
            <a:ext cx="102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D03E82"/>
                </a:solidFill>
                <a:latin typeface="Agency FB" panose="020B0503020202020204" pitchFamily="34" charset="0"/>
              </a:rPr>
              <a:t>ONE</a:t>
            </a:r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6A4D5313-91AB-1FF9-62E4-932B1894A8B0}"/>
              </a:ext>
            </a:extLst>
          </p:cNvPr>
          <p:cNvSpPr/>
          <p:nvPr/>
        </p:nvSpPr>
        <p:spPr>
          <a:xfrm>
            <a:off x="5223482" y="6412069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4ED682-5589-377E-7E7C-AAF7727B9AFA}"/>
              </a:ext>
            </a:extLst>
          </p:cNvPr>
          <p:cNvSpPr txBox="1"/>
          <p:nvPr/>
        </p:nvSpPr>
        <p:spPr>
          <a:xfrm>
            <a:off x="5345967" y="6389508"/>
            <a:ext cx="85414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S</a:t>
            </a:r>
            <a:r>
              <a:rPr lang="en-GB" sz="1100" b="1" dirty="0">
                <a:solidFill>
                  <a:srgbClr val="007174"/>
                </a:solidFill>
                <a:latin typeface="Agency FB" panose="020B0503020202020204" pitchFamily="34" charset="0"/>
              </a:rPr>
              <a:t>OURCE OF WHOLEMEAL</a:t>
            </a:r>
            <a:endParaRPr kumimoji="0" lang="en-GB" sz="1100" b="1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01F36-3C04-127E-2245-27D9E43018C1}"/>
              </a:ext>
            </a:extLst>
          </p:cNvPr>
          <p:cNvSpPr txBox="1"/>
          <p:nvPr/>
        </p:nvSpPr>
        <p:spPr>
          <a:xfrm>
            <a:off x="7943967" y="948761"/>
            <a:ext cx="1613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CHIP SHOP </a:t>
            </a:r>
          </a:p>
          <a:p>
            <a:pPr algn="ctr"/>
            <a:r>
              <a:rPr kumimoji="0" lang="en-GB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FISH / SAUSAGE </a:t>
            </a:r>
          </a:p>
          <a:p>
            <a:pPr algn="ctr"/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with Chips, Mushy Peas and Gravy/ </a:t>
            </a:r>
          </a:p>
          <a:p>
            <a:pPr algn="ctr"/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Curry Sauce</a:t>
            </a:r>
            <a:endParaRPr lang="en-GB" sz="1200" b="1" dirty="0">
              <a:solidFill>
                <a:srgbClr val="FF0000"/>
              </a:solidFill>
              <a:latin typeface="Selawik Ligh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396EF-A909-40A4-838B-3E3BF23A4C43}"/>
              </a:ext>
            </a:extLst>
          </p:cNvPr>
          <p:cNvSpPr txBox="1"/>
          <p:nvPr/>
        </p:nvSpPr>
        <p:spPr>
          <a:xfrm>
            <a:off x="7956202" y="2422763"/>
            <a:ext cx="1589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VEGAN </a:t>
            </a:r>
          </a:p>
          <a:p>
            <a:pPr algn="ctr"/>
            <a:r>
              <a:rPr kumimoji="0" lang="en-GB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SAUSAGE </a:t>
            </a:r>
          </a:p>
          <a:p>
            <a:pPr algn="ctr"/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Chips, Mushy Peas </a:t>
            </a:r>
          </a:p>
          <a:p>
            <a:pPr algn="ctr"/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&amp;</a:t>
            </a:r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 Gravy/ </a:t>
            </a:r>
          </a:p>
          <a:p>
            <a:pPr algn="ctr"/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Selawik Light" panose="020B0502040204020203" pitchFamily="34" charset="0"/>
              </a:rPr>
              <a:t>Curry Sauce</a:t>
            </a:r>
            <a:endParaRPr lang="en-GB" sz="1200" b="1" dirty="0">
              <a:solidFill>
                <a:srgbClr val="FF0000"/>
              </a:solidFill>
              <a:latin typeface="Selawik Ligh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4F7C15-DB3F-F15C-1CAE-9AFEF4AAB6F6}"/>
              </a:ext>
            </a:extLst>
          </p:cNvPr>
          <p:cNvSpPr txBox="1"/>
          <p:nvPr/>
        </p:nvSpPr>
        <p:spPr>
          <a:xfrm>
            <a:off x="4903612" y="1038593"/>
            <a:ext cx="1480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ROAST OF </a:t>
            </a:r>
          </a:p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THE DAY </a:t>
            </a:r>
          </a:p>
          <a:p>
            <a:pPr algn="ctr"/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New Potatoes &amp; Gravy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21CB34-9ECE-EF15-1340-7A3F0A9F681E}"/>
              </a:ext>
            </a:extLst>
          </p:cNvPr>
          <p:cNvSpPr txBox="1"/>
          <p:nvPr/>
        </p:nvSpPr>
        <p:spPr>
          <a:xfrm>
            <a:off x="6484350" y="963239"/>
            <a:ext cx="13665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ENCHILADAS  </a:t>
            </a:r>
          </a:p>
          <a:p>
            <a:pPr algn="ctr"/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Pork, Beef or Chicken </a:t>
            </a:r>
            <a:r>
              <a:rPr lang="en-GB" sz="1200" b="1" i="1" dirty="0">
                <a:solidFill>
                  <a:srgbClr val="007174"/>
                </a:solidFill>
                <a:latin typeface="Selawik Light" panose="020B0502040204020203" pitchFamily="34" charset="0"/>
              </a:rPr>
              <a:t>(choose one)</a:t>
            </a:r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 with 50/50 </a:t>
            </a:r>
          </a:p>
          <a:p>
            <a:pPr algn="ctr"/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Rice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934A1D-BA01-D9FA-880A-5E58510C2B6B}"/>
              </a:ext>
            </a:extLst>
          </p:cNvPr>
          <p:cNvSpPr txBox="1"/>
          <p:nvPr/>
        </p:nvSpPr>
        <p:spPr>
          <a:xfrm>
            <a:off x="3432370" y="1002194"/>
            <a:ext cx="1366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CHICKEN SOUVLAKI </a:t>
            </a:r>
          </a:p>
          <a:p>
            <a:pPr algn="ctr"/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Golden Rice or Seasoned Potatoes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DA122A-0A03-7203-555D-3241470654B7}"/>
              </a:ext>
            </a:extLst>
          </p:cNvPr>
          <p:cNvSpPr txBox="1"/>
          <p:nvPr/>
        </p:nvSpPr>
        <p:spPr>
          <a:xfrm>
            <a:off x="1899961" y="2515097"/>
            <a:ext cx="1366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SPAGHETTI &amp; PLANT BASED MEATBALLS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831C9A-285F-D2DC-DD38-E2E43784555A}"/>
              </a:ext>
            </a:extLst>
          </p:cNvPr>
          <p:cNvSpPr txBox="1"/>
          <p:nvPr/>
        </p:nvSpPr>
        <p:spPr>
          <a:xfrm>
            <a:off x="4893562" y="4996104"/>
            <a:ext cx="14804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FRUIT MUFFINS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3BB6A7-3D04-BA2A-7D12-B532D2A344E1}"/>
              </a:ext>
            </a:extLst>
          </p:cNvPr>
          <p:cNvSpPr txBox="1"/>
          <p:nvPr/>
        </p:nvSpPr>
        <p:spPr>
          <a:xfrm>
            <a:off x="8051312" y="4861765"/>
            <a:ext cx="14019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CHOCOLATE BROWNIE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3E4BB5-FC29-B822-7C18-B22951F009DD}"/>
              </a:ext>
            </a:extLst>
          </p:cNvPr>
          <p:cNvSpPr txBox="1"/>
          <p:nvPr/>
        </p:nvSpPr>
        <p:spPr>
          <a:xfrm>
            <a:off x="6420367" y="4923321"/>
            <a:ext cx="1480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PEACH CAKE </a:t>
            </a:r>
          </a:p>
          <a:p>
            <a:pPr algn="ctr" defTabSz="914400">
              <a:defRPr/>
            </a:pPr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Custard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13A5BF-82FC-F7EB-04D5-07E206E0301D}"/>
              </a:ext>
            </a:extLst>
          </p:cNvPr>
          <p:cNvSpPr txBox="1"/>
          <p:nvPr/>
        </p:nvSpPr>
        <p:spPr>
          <a:xfrm>
            <a:off x="6509017" y="2515097"/>
            <a:ext cx="1366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MEXICAN </a:t>
            </a:r>
          </a:p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SOYA CHILLI </a:t>
            </a:r>
          </a:p>
          <a:p>
            <a:pPr algn="ctr"/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50/50 Rice and Sour Cream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CC917F-1E81-739F-6D82-B302275A1679}"/>
              </a:ext>
            </a:extLst>
          </p:cNvPr>
          <p:cNvSpPr txBox="1"/>
          <p:nvPr/>
        </p:nvSpPr>
        <p:spPr>
          <a:xfrm>
            <a:off x="3364306" y="2502825"/>
            <a:ext cx="1492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SPINACH &amp; CHEESE WHIRL </a:t>
            </a:r>
          </a:p>
          <a:p>
            <a:pPr algn="ctr"/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Golden Rice or Seasoned Potatoes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B84131-F272-4EAB-761A-1E2F9887AD3F}"/>
              </a:ext>
            </a:extLst>
          </p:cNvPr>
          <p:cNvSpPr txBox="1"/>
          <p:nvPr/>
        </p:nvSpPr>
        <p:spPr>
          <a:xfrm>
            <a:off x="4934068" y="2496802"/>
            <a:ext cx="1414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LENTIL WELLINGTON </a:t>
            </a:r>
          </a:p>
          <a:p>
            <a:pPr algn="ctr"/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New Potatoes &amp; Gravy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CCC761-435D-44AB-DF73-73DCB6A3F820}"/>
              </a:ext>
            </a:extLst>
          </p:cNvPr>
          <p:cNvSpPr txBox="1"/>
          <p:nvPr/>
        </p:nvSpPr>
        <p:spPr>
          <a:xfrm>
            <a:off x="1875668" y="1161381"/>
            <a:ext cx="1366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174"/>
                </a:solidFill>
                <a:latin typeface="Agency FB" panose="020B0503020202020204" pitchFamily="34" charset="0"/>
              </a:rPr>
              <a:t>CHEESY CHILLI CHICKEN PASTA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D29DD3-A3CD-F01D-7CAA-A7BCE796C745}"/>
              </a:ext>
            </a:extLst>
          </p:cNvPr>
          <p:cNvSpPr txBox="1"/>
          <p:nvPr/>
        </p:nvSpPr>
        <p:spPr>
          <a:xfrm>
            <a:off x="1852071" y="3997557"/>
            <a:ext cx="1467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1C0DFA-60D9-55D6-799E-153E8EFAEF70}"/>
              </a:ext>
            </a:extLst>
          </p:cNvPr>
          <p:cNvSpPr txBox="1"/>
          <p:nvPr/>
        </p:nvSpPr>
        <p:spPr>
          <a:xfrm>
            <a:off x="6503693" y="3997557"/>
            <a:ext cx="1467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324AF9-2C40-7154-B57A-D4ADB37616EC}"/>
              </a:ext>
            </a:extLst>
          </p:cNvPr>
          <p:cNvSpPr txBox="1"/>
          <p:nvPr/>
        </p:nvSpPr>
        <p:spPr>
          <a:xfrm>
            <a:off x="4902756" y="3997557"/>
            <a:ext cx="1467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3BBB69-A36F-41AE-E538-2988A7DEB6CF}"/>
              </a:ext>
            </a:extLst>
          </p:cNvPr>
          <p:cNvSpPr txBox="1"/>
          <p:nvPr/>
        </p:nvSpPr>
        <p:spPr>
          <a:xfrm>
            <a:off x="3366789" y="3997557"/>
            <a:ext cx="1467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770DE95C-9601-9B0F-2B9B-89D909D4BC2C}"/>
              </a:ext>
            </a:extLst>
          </p:cNvPr>
          <p:cNvSpPr/>
          <p:nvPr/>
        </p:nvSpPr>
        <p:spPr>
          <a:xfrm flipH="1">
            <a:off x="7624167" y="2426295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1194D7-BC38-2B45-6EDD-0FD042CD6752}"/>
              </a:ext>
            </a:extLst>
          </p:cNvPr>
          <p:cNvSpPr txBox="1"/>
          <p:nvPr/>
        </p:nvSpPr>
        <p:spPr>
          <a:xfrm>
            <a:off x="8023839" y="3997557"/>
            <a:ext cx="1467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Vegetables of the Day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4B32484D-1496-8857-6F71-F908C0648F68}"/>
              </a:ext>
            </a:extLst>
          </p:cNvPr>
          <p:cNvSpPr/>
          <p:nvPr/>
        </p:nvSpPr>
        <p:spPr>
          <a:xfrm flipH="1">
            <a:off x="7666766" y="958827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43C3AE-2B8A-A731-28F6-18C0EBB469E6}"/>
              </a:ext>
            </a:extLst>
          </p:cNvPr>
          <p:cNvSpPr txBox="1"/>
          <p:nvPr/>
        </p:nvSpPr>
        <p:spPr>
          <a:xfrm>
            <a:off x="1869649" y="4872993"/>
            <a:ext cx="1480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gency FB" panose="020B0503020202020204" pitchFamily="34" charset="0"/>
              </a:rPr>
              <a:t>CHOC ORANGE COOKIE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8A95A8-FE35-BDDB-AE84-FF7B9DE106A6}"/>
              </a:ext>
            </a:extLst>
          </p:cNvPr>
          <p:cNvSpPr txBox="1"/>
          <p:nvPr/>
        </p:nvSpPr>
        <p:spPr>
          <a:xfrm>
            <a:off x="3422859" y="4754042"/>
            <a:ext cx="13202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007174"/>
                </a:solidFill>
                <a:latin typeface="Agency FB" panose="020B0503020202020204" pitchFamily="34" charset="0"/>
              </a:rPr>
              <a:t>SUMMER FRUIT CRUMBLE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7174"/>
                </a:solidFill>
                <a:latin typeface="Selawik Light" panose="020B0502040204020203" pitchFamily="34" charset="0"/>
              </a:rPr>
              <a:t>With Custard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Selawik Light" panose="020B0502040204020203" pitchFamily="34" charset="0"/>
            </a:endParaRPr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DFD1A745-A3E6-BC91-039D-6A9306704D45}"/>
              </a:ext>
            </a:extLst>
          </p:cNvPr>
          <p:cNvSpPr/>
          <p:nvPr/>
        </p:nvSpPr>
        <p:spPr>
          <a:xfrm flipH="1">
            <a:off x="4565952" y="4861765"/>
            <a:ext cx="208758" cy="35541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8" name="Freeform 44">
            <a:extLst>
              <a:ext uri="{FF2B5EF4-FFF2-40B4-BE49-F238E27FC236}">
                <a16:creationId xmlns:a16="http://schemas.microsoft.com/office/drawing/2014/main" id="{668E3A3F-E04B-873D-34C2-6E2C4558FC61}"/>
              </a:ext>
            </a:extLst>
          </p:cNvPr>
          <p:cNvSpPr/>
          <p:nvPr/>
        </p:nvSpPr>
        <p:spPr>
          <a:xfrm>
            <a:off x="5703073" y="623254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9" name="Group 7">
            <a:extLst>
              <a:ext uri="{FF2B5EF4-FFF2-40B4-BE49-F238E27FC236}">
                <a16:creationId xmlns:a16="http://schemas.microsoft.com/office/drawing/2014/main" id="{7FDDEAEA-3BAC-86EE-6155-5A7109314ACF}"/>
              </a:ext>
            </a:extLst>
          </p:cNvPr>
          <p:cNvGrpSpPr/>
          <p:nvPr/>
        </p:nvGrpSpPr>
        <p:grpSpPr>
          <a:xfrm>
            <a:off x="4624041" y="6175591"/>
            <a:ext cx="284684" cy="271660"/>
            <a:chOff x="0" y="0"/>
            <a:chExt cx="3741232" cy="3821539"/>
          </a:xfrm>
        </p:grpSpPr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8C63E291-CD89-683D-EED4-B5DA8822609C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38C1D98D-4968-44C1-370B-BE2C5A794D6D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44" name="Group 10">
              <a:extLst>
                <a:ext uri="{FF2B5EF4-FFF2-40B4-BE49-F238E27FC236}">
                  <a16:creationId xmlns:a16="http://schemas.microsoft.com/office/drawing/2014/main" id="{40ED4176-A39F-E903-850A-4FCF4182F4BB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746B8EBC-C95E-800A-11B0-0E69655009B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TextBox 12">
                <a:extLst>
                  <a:ext uri="{FF2B5EF4-FFF2-40B4-BE49-F238E27FC236}">
                    <a16:creationId xmlns:a16="http://schemas.microsoft.com/office/drawing/2014/main" id="{FD65139D-DB7B-09AD-DD2F-BFE407D7F96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45" name="Group 13">
              <a:extLst>
                <a:ext uri="{FF2B5EF4-FFF2-40B4-BE49-F238E27FC236}">
                  <a16:creationId xmlns:a16="http://schemas.microsoft.com/office/drawing/2014/main" id="{69A9A3D6-EAC5-2584-CA37-85E6546C97C9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id="{B7CBBA1E-8226-6394-9550-76265807090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TextBox 15">
                <a:extLst>
                  <a:ext uri="{FF2B5EF4-FFF2-40B4-BE49-F238E27FC236}">
                    <a16:creationId xmlns:a16="http://schemas.microsoft.com/office/drawing/2014/main" id="{D7EE23BD-4CDF-C13F-31A6-08A8F76E434B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50" name="Freeform 44">
            <a:extLst>
              <a:ext uri="{FF2B5EF4-FFF2-40B4-BE49-F238E27FC236}">
                <a16:creationId xmlns:a16="http://schemas.microsoft.com/office/drawing/2014/main" id="{0B76AF59-45C4-1A8B-9BDD-782D629BA011}"/>
              </a:ext>
            </a:extLst>
          </p:cNvPr>
          <p:cNvSpPr/>
          <p:nvPr/>
        </p:nvSpPr>
        <p:spPr>
          <a:xfrm>
            <a:off x="2896823" y="348472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44">
            <a:extLst>
              <a:ext uri="{FF2B5EF4-FFF2-40B4-BE49-F238E27FC236}">
                <a16:creationId xmlns:a16="http://schemas.microsoft.com/office/drawing/2014/main" id="{B45BA93E-CDF8-49DC-744B-E5337C888377}"/>
              </a:ext>
            </a:extLst>
          </p:cNvPr>
          <p:cNvSpPr/>
          <p:nvPr/>
        </p:nvSpPr>
        <p:spPr>
          <a:xfrm>
            <a:off x="5999468" y="3494037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44">
            <a:extLst>
              <a:ext uri="{FF2B5EF4-FFF2-40B4-BE49-F238E27FC236}">
                <a16:creationId xmlns:a16="http://schemas.microsoft.com/office/drawing/2014/main" id="{E7B0A298-7319-8DB3-EF32-529116B8498D}"/>
              </a:ext>
            </a:extLst>
          </p:cNvPr>
          <p:cNvSpPr/>
          <p:nvPr/>
        </p:nvSpPr>
        <p:spPr>
          <a:xfrm>
            <a:off x="7577183" y="3492288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44">
            <a:extLst>
              <a:ext uri="{FF2B5EF4-FFF2-40B4-BE49-F238E27FC236}">
                <a16:creationId xmlns:a16="http://schemas.microsoft.com/office/drawing/2014/main" id="{0352E808-3A6C-CFBE-7672-E03D2BDD5C20}"/>
              </a:ext>
            </a:extLst>
          </p:cNvPr>
          <p:cNvSpPr/>
          <p:nvPr/>
        </p:nvSpPr>
        <p:spPr>
          <a:xfrm>
            <a:off x="9136155" y="348472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44">
            <a:extLst>
              <a:ext uri="{FF2B5EF4-FFF2-40B4-BE49-F238E27FC236}">
                <a16:creationId xmlns:a16="http://schemas.microsoft.com/office/drawing/2014/main" id="{796D052D-AF4E-7374-6917-34D1DBD68137}"/>
              </a:ext>
            </a:extLst>
          </p:cNvPr>
          <p:cNvSpPr/>
          <p:nvPr/>
        </p:nvSpPr>
        <p:spPr>
          <a:xfrm>
            <a:off x="2888387" y="534552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5" name="Group 7">
            <a:extLst>
              <a:ext uri="{FF2B5EF4-FFF2-40B4-BE49-F238E27FC236}">
                <a16:creationId xmlns:a16="http://schemas.microsoft.com/office/drawing/2014/main" id="{709EC663-4822-59C1-64D3-70972455421E}"/>
              </a:ext>
            </a:extLst>
          </p:cNvPr>
          <p:cNvGrpSpPr/>
          <p:nvPr/>
        </p:nvGrpSpPr>
        <p:grpSpPr>
          <a:xfrm>
            <a:off x="6555842" y="1955992"/>
            <a:ext cx="284684" cy="271660"/>
            <a:chOff x="0" y="0"/>
            <a:chExt cx="3741232" cy="3821539"/>
          </a:xfrm>
        </p:grpSpPr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4D116804-D074-C3D2-D96A-2E1BB58B7901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94CC0D14-3F28-C4E7-3961-C0D88BA0434D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8" name="Group 10">
              <a:extLst>
                <a:ext uri="{FF2B5EF4-FFF2-40B4-BE49-F238E27FC236}">
                  <a16:creationId xmlns:a16="http://schemas.microsoft.com/office/drawing/2014/main" id="{69C099E8-D411-D352-A93E-0614FD4BDB60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62" name="Freeform 11">
                <a:extLst>
                  <a:ext uri="{FF2B5EF4-FFF2-40B4-BE49-F238E27FC236}">
                    <a16:creationId xmlns:a16="http://schemas.microsoft.com/office/drawing/2014/main" id="{9161223C-0419-6C76-8366-A29D2A54DFA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" name="TextBox 12">
                <a:extLst>
                  <a:ext uri="{FF2B5EF4-FFF2-40B4-BE49-F238E27FC236}">
                    <a16:creationId xmlns:a16="http://schemas.microsoft.com/office/drawing/2014/main" id="{51750F62-DC74-2583-F7C6-AB86C872EDED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9" name="Group 13">
              <a:extLst>
                <a:ext uri="{FF2B5EF4-FFF2-40B4-BE49-F238E27FC236}">
                  <a16:creationId xmlns:a16="http://schemas.microsoft.com/office/drawing/2014/main" id="{B54A8C4A-8AF8-9867-A029-8B3310278CE1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60" name="Freeform 14">
                <a:extLst>
                  <a:ext uri="{FF2B5EF4-FFF2-40B4-BE49-F238E27FC236}">
                    <a16:creationId xmlns:a16="http://schemas.microsoft.com/office/drawing/2014/main" id="{96E4C9FA-3F8F-FFF8-479C-4070690145F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" name="TextBox 15">
                <a:extLst>
                  <a:ext uri="{FF2B5EF4-FFF2-40B4-BE49-F238E27FC236}">
                    <a16:creationId xmlns:a16="http://schemas.microsoft.com/office/drawing/2014/main" id="{5BB58E9F-FFA4-B3F3-2DC4-BB3D7471C15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7937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B96BB48DEA9449AE8C31273FBE1F04" ma:contentTypeVersion="13" ma:contentTypeDescription="Create a new document." ma:contentTypeScope="" ma:versionID="a339dd9b853ace0abe7061b276b7780e">
  <xsd:schema xmlns:xsd="http://www.w3.org/2001/XMLSchema" xmlns:xs="http://www.w3.org/2001/XMLSchema" xmlns:p="http://schemas.microsoft.com/office/2006/metadata/properties" xmlns:ns3="991537f0-4ec5-4387-b947-17ee3cf84d8d" xmlns:ns4="ac077174-6c90-42d0-8820-108929038177" targetNamespace="http://schemas.microsoft.com/office/2006/metadata/properties" ma:root="true" ma:fieldsID="ea7fcefccf6bf4c86e1f12dd1824111e" ns3:_="" ns4:_="">
    <xsd:import namespace="991537f0-4ec5-4387-b947-17ee3cf84d8d"/>
    <xsd:import namespace="ac077174-6c90-42d0-8820-1089290381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537f0-4ec5-4387-b947-17ee3cf84d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77174-6c90-42d0-8820-1089290381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7F70F4-AC20-4262-B039-ED8451DB711E}">
  <ds:schemaRefs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991537f0-4ec5-4387-b947-17ee3cf84d8d"/>
    <ds:schemaRef ds:uri="http://purl.org/dc/dcmitype/"/>
    <ds:schemaRef ds:uri="ac077174-6c90-42d0-8820-108929038177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95DFD85-DCEC-4A9B-BD66-3E04A24C66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DAF5DF-AB85-48ED-AD88-3E3FD01C74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1537f0-4ec5-4387-b947-17ee3cf84d8d"/>
    <ds:schemaRef ds:uri="ac077174-6c90-42d0-8820-1089290381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8244</TotalTime>
  <Words>429</Words>
  <Application>Microsoft Office PowerPoint</Application>
  <PresentationFormat>A4 Paper (210x297 mm)</PresentationFormat>
  <Paragraphs>137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Agency FB</vt:lpstr>
      <vt:lpstr>Aptos</vt:lpstr>
      <vt:lpstr>Arial</vt:lpstr>
      <vt:lpstr>Arial Narrow</vt:lpstr>
      <vt:lpstr>Calibri</vt:lpstr>
      <vt:lpstr>Calibri Light</vt:lpstr>
      <vt:lpstr>Selawik Light</vt:lpstr>
      <vt:lpstr>Office Theme</vt:lpstr>
      <vt:lpstr>PowerPoint Presentation</vt:lpstr>
      <vt:lpstr>PowerPoint Presentation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Cooper</dc:creator>
  <cp:lastModifiedBy>5820 - Wellington School</cp:lastModifiedBy>
  <cp:revision>23</cp:revision>
  <dcterms:created xsi:type="dcterms:W3CDTF">2023-01-19T15:41:07Z</dcterms:created>
  <dcterms:modified xsi:type="dcterms:W3CDTF">2025-01-15T12:39:54Z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0x01010002B96BB48DEA9449AE8C31273FBE1F04</vt:lpwstr>
  </property>
</Properties>
</file>