
<file path=[Content_Types].xml><?xml version="1.0" encoding="utf-8"?>
<Types xmlns="http://schemas.openxmlformats.org/package/2006/content-types"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3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4.xml" ContentType="application/vnd.openxmlformats-officedocument.presentationml.tags+xml"/>
  <Override PartName="/ppt/notesSlides/notesSlide11.xml" ContentType="application/vnd.openxmlformats-officedocument.presentationml.notesSlide+xml"/>
  <Override PartName="/ppt/tags/tag5.xml" ContentType="application/vnd.openxmlformats-officedocument.presentationml.tags+xml"/>
  <Override PartName="/ppt/notesSlides/notesSlide12.xml" ContentType="application/vnd.openxmlformats-officedocument.presentationml.notesSlide+xml"/>
  <Override PartName="/ppt/tags/tag6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handoutMasterIdLst>
    <p:handoutMasterId r:id="rId18"/>
  </p:handoutMasterIdLst>
  <p:sldIdLst>
    <p:sldId id="335" r:id="rId2"/>
    <p:sldId id="296" r:id="rId3"/>
    <p:sldId id="358" r:id="rId4"/>
    <p:sldId id="328" r:id="rId5"/>
    <p:sldId id="324" r:id="rId6"/>
    <p:sldId id="346" r:id="rId7"/>
    <p:sldId id="348" r:id="rId8"/>
    <p:sldId id="345" r:id="rId9"/>
    <p:sldId id="349" r:id="rId10"/>
    <p:sldId id="360" r:id="rId11"/>
    <p:sldId id="298" r:id="rId12"/>
    <p:sldId id="299" r:id="rId13"/>
    <p:sldId id="361" r:id="rId14"/>
    <p:sldId id="322" r:id="rId15"/>
    <p:sldId id="357" r:id="rId16"/>
  </p:sldIdLst>
  <p:sldSz cx="9144000" cy="6858000" type="screen4x3"/>
  <p:notesSz cx="7104063" cy="102346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B3AF"/>
    <a:srgbClr val="18EAF4"/>
    <a:srgbClr val="2423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89292" autoAdjust="0"/>
  </p:normalViewPr>
  <p:slideViewPr>
    <p:cSldViewPr>
      <p:cViewPr varScale="1">
        <p:scale>
          <a:sx n="115" d="100"/>
          <a:sy n="115" d="100"/>
        </p:scale>
        <p:origin x="1530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78427" cy="511731"/>
          </a:xfrm>
          <a:prstGeom prst="rect">
            <a:avLst/>
          </a:prstGeom>
        </p:spPr>
        <p:txBody>
          <a:bodyPr vert="horz" lIns="99058" tIns="49529" rIns="99058" bIns="49529" rtlCol="0"/>
          <a:lstStyle>
            <a:lvl1pPr algn="l">
              <a:defRPr sz="14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3993" y="1"/>
            <a:ext cx="3078427" cy="511731"/>
          </a:xfrm>
          <a:prstGeom prst="rect">
            <a:avLst/>
          </a:prstGeom>
        </p:spPr>
        <p:txBody>
          <a:bodyPr vert="horz" lIns="99058" tIns="49529" rIns="99058" bIns="49529" rtlCol="0"/>
          <a:lstStyle>
            <a:lvl1pPr algn="r">
              <a:defRPr sz="1400"/>
            </a:lvl1pPr>
          </a:lstStyle>
          <a:p>
            <a:fld id="{BFC80A28-DBC1-401C-A9B2-24F8EBF4EBD8}" type="datetimeFigureOut">
              <a:rPr lang="en-GB" smtClean="0"/>
              <a:pPr/>
              <a:t>24/01/2025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721107"/>
            <a:ext cx="3078427" cy="511731"/>
          </a:xfrm>
          <a:prstGeom prst="rect">
            <a:avLst/>
          </a:prstGeom>
        </p:spPr>
        <p:txBody>
          <a:bodyPr vert="horz" lIns="99058" tIns="49529" rIns="99058" bIns="49529" rtlCol="0" anchor="b"/>
          <a:lstStyle>
            <a:lvl1pPr algn="l">
              <a:defRPr sz="1400"/>
            </a:lvl1pPr>
          </a:lstStyle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3993" y="9721107"/>
            <a:ext cx="3078427" cy="511731"/>
          </a:xfrm>
          <a:prstGeom prst="rect">
            <a:avLst/>
          </a:prstGeom>
        </p:spPr>
        <p:txBody>
          <a:bodyPr vert="horz" lIns="99058" tIns="49529" rIns="99058" bIns="49529" rtlCol="0" anchor="b"/>
          <a:lstStyle>
            <a:lvl1pPr algn="r">
              <a:defRPr sz="1400"/>
            </a:lvl1pPr>
          </a:lstStyle>
          <a:p>
            <a:fld id="{9E9A6013-9F14-43B8-82DD-9A84D4BCEB4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489479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78427" cy="511731"/>
          </a:xfrm>
          <a:prstGeom prst="rect">
            <a:avLst/>
          </a:prstGeom>
        </p:spPr>
        <p:txBody>
          <a:bodyPr vert="horz" lIns="99058" tIns="49529" rIns="99058" bIns="49529" rtlCol="0"/>
          <a:lstStyle>
            <a:lvl1pPr algn="l">
              <a:defRPr sz="14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993" y="1"/>
            <a:ext cx="3078427" cy="511731"/>
          </a:xfrm>
          <a:prstGeom prst="rect">
            <a:avLst/>
          </a:prstGeom>
        </p:spPr>
        <p:txBody>
          <a:bodyPr vert="horz" lIns="99058" tIns="49529" rIns="99058" bIns="49529" rtlCol="0"/>
          <a:lstStyle>
            <a:lvl1pPr algn="r">
              <a:defRPr sz="1400"/>
            </a:lvl1pPr>
          </a:lstStyle>
          <a:p>
            <a:fld id="{69A20292-1627-40C6-9BCE-A37F00C92B27}" type="datetimeFigureOut">
              <a:rPr lang="en-GB" smtClean="0"/>
              <a:pPr/>
              <a:t>24/01/2025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6763"/>
            <a:ext cx="5119687" cy="3838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58" tIns="49529" rIns="99058" bIns="49529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vert="horz" lIns="99058" tIns="49529" rIns="99058" bIns="4952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8427" cy="511731"/>
          </a:xfrm>
          <a:prstGeom prst="rect">
            <a:avLst/>
          </a:prstGeom>
        </p:spPr>
        <p:txBody>
          <a:bodyPr vert="horz" lIns="99058" tIns="49529" rIns="99058" bIns="49529" rtlCol="0" anchor="b"/>
          <a:lstStyle>
            <a:lvl1pPr algn="l">
              <a:defRPr sz="14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993" y="9721107"/>
            <a:ext cx="3078427" cy="511731"/>
          </a:xfrm>
          <a:prstGeom prst="rect">
            <a:avLst/>
          </a:prstGeom>
        </p:spPr>
        <p:txBody>
          <a:bodyPr vert="horz" lIns="99058" tIns="49529" rIns="99058" bIns="49529" rtlCol="0" anchor="b"/>
          <a:lstStyle>
            <a:lvl1pPr algn="r">
              <a:defRPr sz="1400"/>
            </a:lvl1pPr>
          </a:lstStyle>
          <a:p>
            <a:fld id="{61AC0D8B-9754-4593-B13A-6A2714B122D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838744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AC0D8B-9754-4593-B13A-6A2714B122D9}" type="slidenum">
              <a:rPr lang="en-GB" smtClean="0"/>
              <a:pPr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835829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AC0D8B-9754-4593-B13A-6A2714B122D9}" type="slidenum">
              <a:rPr lang="en-GB" smtClean="0"/>
              <a:pPr/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011262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AC0D8B-9754-4593-B13A-6A2714B122D9}" type="slidenum">
              <a:rPr lang="en-GB" smtClean="0"/>
              <a:pPr/>
              <a:t>11</a:t>
            </a:fld>
            <a:endParaRPr lang="en-GB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n-GB" dirty="0"/>
              <a:t>Education Act</a:t>
            </a:r>
            <a:r>
              <a:rPr lang="en-GB" baseline="0" dirty="0"/>
              <a:t> – core curriculum to raise standards to those of other countries /equivalences going / GCSE = gold standard </a:t>
            </a:r>
          </a:p>
          <a:p>
            <a:pPr>
              <a:buFont typeface="Arial" pitchFamily="34" charset="0"/>
              <a:buChar char="•"/>
            </a:pPr>
            <a:r>
              <a:rPr lang="en-GB" baseline="0" dirty="0"/>
              <a:t>Sig + without equivalences</a:t>
            </a:r>
          </a:p>
          <a:p>
            <a:pPr>
              <a:buFont typeface="Arial" pitchFamily="34" charset="0"/>
              <a:buChar char="•"/>
            </a:pPr>
            <a:r>
              <a:rPr lang="en-GB" baseline="0" dirty="0"/>
              <a:t>Wolf – music to our ears and confirmed white paper</a:t>
            </a:r>
          </a:p>
          <a:p>
            <a:pPr>
              <a:buFont typeface="Arial" pitchFamily="34" charset="0"/>
              <a:buChar char="•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AC0D8B-9754-4593-B13A-6A2714B122D9}" type="slidenum">
              <a:rPr lang="en-GB" smtClean="0"/>
              <a:pPr/>
              <a:t>12</a:t>
            </a:fld>
            <a:endParaRPr lang="en-GB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n-GB" dirty="0"/>
              <a:t>Education Act</a:t>
            </a:r>
            <a:r>
              <a:rPr lang="en-GB" baseline="0" dirty="0"/>
              <a:t> – core curriculum to raise standards to those of other countries /equivalences going / GCSE = gold standard </a:t>
            </a:r>
          </a:p>
          <a:p>
            <a:pPr>
              <a:buFont typeface="Arial" pitchFamily="34" charset="0"/>
              <a:buChar char="•"/>
            </a:pPr>
            <a:r>
              <a:rPr lang="en-GB" baseline="0" dirty="0"/>
              <a:t>Sig + without equivalences</a:t>
            </a:r>
          </a:p>
          <a:p>
            <a:pPr>
              <a:buFont typeface="Arial" pitchFamily="34" charset="0"/>
              <a:buChar char="•"/>
            </a:pPr>
            <a:r>
              <a:rPr lang="en-GB" baseline="0" dirty="0"/>
              <a:t>Wolf – music to our ears and confirmed white paper</a:t>
            </a:r>
          </a:p>
          <a:p>
            <a:pPr>
              <a:buFont typeface="Arial" pitchFamily="34" charset="0"/>
              <a:buChar char="•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AC0D8B-9754-4593-B13A-6A2714B122D9}" type="slidenum">
              <a:rPr lang="en-GB" smtClean="0"/>
              <a:pPr/>
              <a:t>13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873957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AC0D8B-9754-4593-B13A-6A2714B122D9}" type="slidenum">
              <a:rPr lang="en-GB" smtClean="0"/>
              <a:pPr/>
              <a:t>14</a:t>
            </a:fld>
            <a:endParaRPr lang="en-GB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AC0D8B-9754-4593-B13A-6A2714B122D9}" type="slidenum">
              <a:rPr lang="en-GB" smtClean="0"/>
              <a:pPr/>
              <a:t>15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655198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AC0D8B-9754-4593-B13A-6A2714B122D9}" type="slidenum">
              <a:rPr lang="en-GB" smtClean="0"/>
              <a:pPr/>
              <a:t>2</a:t>
            </a:fld>
            <a:endParaRPr lang="en-GB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AC0D8B-9754-4593-B13A-6A2714B122D9}" type="slidenum">
              <a:rPr lang="en-GB" smtClean="0"/>
              <a:pPr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932925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AC0D8B-9754-4593-B13A-6A2714B122D9}" type="slidenum">
              <a:rPr lang="en-GB" smtClean="0"/>
              <a:pPr/>
              <a:t>4</a:t>
            </a:fld>
            <a:endParaRPr lang="en-GB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AC0D8B-9754-4593-B13A-6A2714B122D9}" type="slidenum">
              <a:rPr lang="en-GB" smtClean="0"/>
              <a:pPr/>
              <a:t>5</a:t>
            </a:fld>
            <a:endParaRPr lang="en-GB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AC0D8B-9754-4593-B13A-6A2714B122D9}" type="slidenum">
              <a:rPr lang="en-GB" smtClean="0"/>
              <a:pPr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145746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AC0D8B-9754-4593-B13A-6A2714B122D9}" type="slidenum">
              <a:rPr lang="en-GB" smtClean="0"/>
              <a:pPr/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082403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AC0D8B-9754-4593-B13A-6A2714B122D9}" type="slidenum">
              <a:rPr lang="en-GB" smtClean="0"/>
              <a:pPr/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578956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AC0D8B-9754-4593-B13A-6A2714B122D9}" type="slidenum">
              <a:rPr lang="en-GB" smtClean="0"/>
              <a:pPr/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085066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9FB2CE-741E-4A2B-BA7A-62D687F59E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CC056AD-8CC5-4709-A153-6749827A9F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781F34-CFA4-439F-BA2A-932D150707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77E8F-0809-4B45-B523-1C5A5FD735F2}" type="datetimeFigureOut">
              <a:rPr lang="en-GB" smtClean="0"/>
              <a:pPr/>
              <a:t>24/01/2025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D045A6-F244-4DAA-B6FF-4CEAE9E9F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69C23F-8072-4719-9B83-CE7D3597F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C7636-272C-475E-B717-1A64A20325AA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88515220"/>
      </p:ext>
    </p:extLst>
  </p:cSld>
  <p:clrMapOvr>
    <a:masterClrMapping/>
  </p:clrMapOvr>
  <p:transition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360DE6-063A-4521-8914-9E80E27446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F64032-0632-44E2-A5F2-6DAAF24523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822578-AA25-4D2C-84A8-D4A1B663D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77E8F-0809-4B45-B523-1C5A5FD735F2}" type="datetimeFigureOut">
              <a:rPr lang="en-GB" smtClean="0"/>
              <a:pPr/>
              <a:t>24/01/2025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E0A7AC-63BE-4E17-A023-E7F3303B26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FC1650-9AC4-42B8-AE1E-D9742CA71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C7636-272C-475E-B717-1A64A20325AA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23396188"/>
      </p:ext>
    </p:extLst>
  </p:cSld>
  <p:clrMapOvr>
    <a:masterClrMapping/>
  </p:clrMapOvr>
  <p:transition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D86748D-AA50-4AAF-8893-92CC0E7EFF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C65596-489E-426E-B814-F4D2A3BEC5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9DFC83-4469-4694-BB9B-79411E960A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77E8F-0809-4B45-B523-1C5A5FD735F2}" type="datetimeFigureOut">
              <a:rPr lang="en-GB" smtClean="0"/>
              <a:pPr/>
              <a:t>24/01/2025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9F13C8-FD0A-41F0-B98E-66BEB064AC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199F35-106A-4BB8-9207-BB59858CAB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C7636-272C-475E-B717-1A64A20325AA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35066325"/>
      </p:ext>
    </p:extLst>
  </p:cSld>
  <p:clrMapOvr>
    <a:masterClrMapping/>
  </p:clrMapOvr>
  <p:transition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55F742-EFE8-405B-A448-3BB7EE77D0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0FC838-64D9-4B79-BAFA-C29409E637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CF374-602A-4867-AEF1-DA7600B601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77E8F-0809-4B45-B523-1C5A5FD735F2}" type="datetimeFigureOut">
              <a:rPr lang="en-GB" smtClean="0"/>
              <a:pPr/>
              <a:t>24/01/2025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219FB8-9017-490A-ACDE-85AA6AB57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291D85-473A-4F0F-AE8B-42894AE1A3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C7636-272C-475E-B717-1A64A20325AA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08468345"/>
      </p:ext>
    </p:extLst>
  </p:cSld>
  <p:clrMapOvr>
    <a:masterClrMapping/>
  </p:clrMapOvr>
  <p:transition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A8B91-EDEE-4F20-84A2-706D2EEEFA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D89DC2-252F-4A8C-AD8C-505282B8BD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A39E8B-0871-4E30-9DF9-2432E6881E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77E8F-0809-4B45-B523-1C5A5FD735F2}" type="datetimeFigureOut">
              <a:rPr lang="en-GB" smtClean="0"/>
              <a:pPr/>
              <a:t>24/01/2025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5A081D-F691-494F-96E1-E16CAC8BB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6EC484-21CA-422B-96C3-BDBB5A9DBB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C7636-272C-475E-B717-1A64A20325AA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70855689"/>
      </p:ext>
    </p:extLst>
  </p:cSld>
  <p:clrMapOvr>
    <a:masterClrMapping/>
  </p:clrMapOvr>
  <p:transition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627101-E2AA-4117-A727-0A6016A84C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B78413-013F-4136-901E-20CA6AAA85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2ECB96-68A7-4DCA-9602-01F0EDC093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1964E4-1699-4205-9EBC-D32DAC4412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77E8F-0809-4B45-B523-1C5A5FD735F2}" type="datetimeFigureOut">
              <a:rPr lang="en-GB" smtClean="0"/>
              <a:pPr/>
              <a:t>24/01/2025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4A9D40-8C30-4EF7-90F4-095D1D8BB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B7A783-BE44-4B3C-A2EF-BDAB00915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C7636-272C-475E-B717-1A64A20325AA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60502985"/>
      </p:ext>
    </p:extLst>
  </p:cSld>
  <p:clrMapOvr>
    <a:masterClrMapping/>
  </p:clrMapOvr>
  <p:transition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FA9253-B8A9-4BCE-BE90-D1E8077BB8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82F573-9433-47E7-AAF1-A837889774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6889B5C-8949-4366-BFEA-5E5E6C951C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9914744-DD52-4597-A9D4-A208A9766B9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FB54DF0-7632-478C-AEDD-243C94FE0C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1D1085F-2352-48CC-85D5-F98E1C7DB8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77E8F-0809-4B45-B523-1C5A5FD735F2}" type="datetimeFigureOut">
              <a:rPr lang="en-GB" smtClean="0"/>
              <a:pPr/>
              <a:t>24/01/2025</a:t>
            </a:fld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74A39F9-082F-46C3-94F6-AB60069C44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598F001-D709-4166-82F7-D50FDE5CE5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C7636-272C-475E-B717-1A64A20325AA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76006224"/>
      </p:ext>
    </p:extLst>
  </p:cSld>
  <p:clrMapOvr>
    <a:masterClrMapping/>
  </p:clrMapOvr>
  <p:transition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7A5F6D-A213-42C3-8F6A-F73B65FDA1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CD7422-070B-434A-9453-1297473A14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77E8F-0809-4B45-B523-1C5A5FD735F2}" type="datetimeFigureOut">
              <a:rPr lang="en-GB" smtClean="0"/>
              <a:pPr/>
              <a:t>24/01/2025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AF962E1-15A3-425B-AF20-F4FEB99FE3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3348E7-C4EB-42A9-8BD2-78126CA76A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C7636-272C-475E-B717-1A64A20325AA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58031090"/>
      </p:ext>
    </p:extLst>
  </p:cSld>
  <p:clrMapOvr>
    <a:masterClrMapping/>
  </p:clrMapOvr>
  <p:transition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14063D-E657-48C3-B9FF-E449BD61C3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77E8F-0809-4B45-B523-1C5A5FD735F2}" type="datetimeFigureOut">
              <a:rPr lang="en-GB" smtClean="0"/>
              <a:pPr/>
              <a:t>24/01/2025</a:t>
            </a:fld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E7F529-D323-4392-BFCB-CF7CDE76C7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A00E6A-CAE0-4F4B-8B32-897E17D274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C7636-272C-475E-B717-1A64A20325AA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66860726"/>
      </p:ext>
    </p:extLst>
  </p:cSld>
  <p:clrMapOvr>
    <a:masterClrMapping/>
  </p:clrMapOvr>
  <p:transition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90BAB5-B2BB-481C-B198-D4796765F6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0C6A14-AC85-49B5-9D07-9ED8689DA0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AF738A-F784-48B1-89F7-5F0A27F608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54F006-F364-4887-AB67-03ED4A5AC1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77E8F-0809-4B45-B523-1C5A5FD735F2}" type="datetimeFigureOut">
              <a:rPr lang="en-GB" smtClean="0"/>
              <a:pPr/>
              <a:t>24/01/2025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436886-BFB1-44AB-9C7B-41B56019DB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3F5117-7FD6-4EB4-9F1D-BD2332A40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C7636-272C-475E-B717-1A64A20325AA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83639891"/>
      </p:ext>
    </p:extLst>
  </p:cSld>
  <p:clrMapOvr>
    <a:masterClrMapping/>
  </p:clrMapOvr>
  <p:transition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F69461-DFBD-4B43-A4A0-2C9D3E8AE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50FD74F-09E4-4D77-BFCE-F098CB83A3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B3B951-4AFA-461B-A392-B1CB300B1A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1E4F07-0A66-4220-9130-876B8FB02E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77E8F-0809-4B45-B523-1C5A5FD735F2}" type="datetimeFigureOut">
              <a:rPr lang="en-GB" smtClean="0"/>
              <a:pPr/>
              <a:t>24/01/2025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C52B48-4CBC-492C-A85C-0E58AFDFA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C75602-EBEA-43BF-9A6B-1855FB8798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C7636-272C-475E-B717-1A64A20325AA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48402289"/>
      </p:ext>
    </p:extLst>
  </p:cSld>
  <p:clrMapOvr>
    <a:masterClrMapping/>
  </p:clrMapOvr>
  <p:transition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B601BB1-C4DE-431F-BF24-9052F772B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31FC1B-D799-476E-84C4-1ABF136CF8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7E9D6C-53E7-45F1-80EC-6E376409A1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577E8F-0809-4B45-B523-1C5A5FD735F2}" type="datetimeFigureOut">
              <a:rPr lang="en-GB" smtClean="0"/>
              <a:pPr/>
              <a:t>24/01/2025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3B9F99-0AB4-4209-93E4-5AFCAAA3EC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126457-DFC1-453C-8510-803C7A636D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BC7636-272C-475E-B717-1A64A20325AA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28030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fade thruBlk="1"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4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2" Type="http://schemas.microsoft.com/office/2007/relationships/media" Target="../media/media12.m4a"/><Relationship Id="rId1" Type="http://schemas.openxmlformats.org/officeDocument/2006/relationships/tags" Target="../tags/tag5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2" Type="http://schemas.microsoft.com/office/2007/relationships/media" Target="../media/media13.m4a"/><Relationship Id="rId1" Type="http://schemas.openxmlformats.org/officeDocument/2006/relationships/tags" Target="../tags/tag6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7" Type="http://schemas.openxmlformats.org/officeDocument/2006/relationships/image" Target="../media/image2.png"/><Relationship Id="rId2" Type="http://schemas.microsoft.com/office/2007/relationships/media" Target="../media/media5.m4a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7" Type="http://schemas.openxmlformats.org/officeDocument/2006/relationships/image" Target="../media/image2.png"/><Relationship Id="rId2" Type="http://schemas.microsoft.com/office/2007/relationships/media" Target="../media/media8.m4a"/><Relationship Id="rId1" Type="http://schemas.openxmlformats.org/officeDocument/2006/relationships/tags" Target="../tags/tag3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2232248"/>
          </a:xfrm>
          <a:ln w="31750">
            <a:solidFill>
              <a:srgbClr val="00B3AF"/>
            </a:solidFill>
          </a:ln>
        </p:spPr>
        <p:txBody>
          <a:bodyPr>
            <a:normAutofit/>
          </a:bodyPr>
          <a:lstStyle/>
          <a:p>
            <a:pPr algn="ctr"/>
            <a:r>
              <a:rPr lang="en-GB" sz="7200" u="sng" dirty="0"/>
              <a:t>Options</a:t>
            </a:r>
            <a:br>
              <a:rPr lang="en-GB" u="sng" dirty="0"/>
            </a:br>
            <a:r>
              <a:rPr lang="en-GB" sz="5400" u="sng" dirty="0"/>
              <a:t>2025</a:t>
            </a:r>
          </a:p>
        </p:txBody>
      </p:sp>
      <p:sp>
        <p:nvSpPr>
          <p:cNvPr id="6" name="Title 3"/>
          <p:cNvSpPr>
            <a:spLocks noGrp="1"/>
          </p:cNvSpPr>
          <p:nvPr>
            <p:ph idx="1"/>
          </p:nvPr>
        </p:nvSpPr>
        <p:spPr>
          <a:xfrm>
            <a:off x="323528" y="5373216"/>
            <a:ext cx="8363272" cy="1296144"/>
          </a:xfrm>
          <a:ln w="31750">
            <a:noFill/>
          </a:ln>
        </p:spPr>
        <p:txBody>
          <a:bodyPr>
            <a:normAutofit fontScale="97500"/>
          </a:bodyPr>
          <a:lstStyle/>
          <a:p>
            <a:pPr marL="0" indent="0" algn="ctr">
              <a:buNone/>
            </a:pPr>
            <a:r>
              <a:rPr lang="en-GB" sz="2000" b="0" i="0" dirty="0">
                <a:solidFill>
                  <a:srgbClr val="000000"/>
                </a:solidFill>
                <a:effectLst/>
                <a:latin typeface="Raleway" pitchFamily="2" charset="0"/>
              </a:rPr>
              <a:t>To foster an inclusive community built on our shared values, where individuals thrive, find purpose, and make a positive impact on the world. Through education, we equip young people with the knowledge, skills, and mindset to effect meaningful change</a:t>
            </a:r>
          </a:p>
        </p:txBody>
      </p:sp>
      <p:pic>
        <p:nvPicPr>
          <p:cNvPr id="5" name="Picture 12" descr="C:\Documents and Settings\adminjt\Desktop\wellington badge no backgroung.gif">
            <a:extLst>
              <a:ext uri="{FF2B5EF4-FFF2-40B4-BE49-F238E27FC236}">
                <a16:creationId xmlns:a16="http://schemas.microsoft.com/office/drawing/2014/main" id="{99E09807-0C0D-4999-9359-1B1B1D5FCB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79031" y="2780928"/>
            <a:ext cx="1785937" cy="230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F533C332-6743-4110-A630-9725BAF992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163766"/>
      </p:ext>
    </p:extLst>
  </p:cSld>
  <p:clrMapOvr>
    <a:masterClrMapping/>
  </p:clrMapOvr>
  <p:transition advTm="18748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  <a:ln w="28575">
            <a:solidFill>
              <a:srgbClr val="00B3AF"/>
            </a:solidFill>
          </a:ln>
        </p:spPr>
        <p:txBody>
          <a:bodyPr>
            <a:normAutofit/>
          </a:bodyPr>
          <a:lstStyle/>
          <a:p>
            <a:r>
              <a:rPr lang="en-GB" sz="4000" b="1" dirty="0"/>
              <a:t>Sport/PE and Drama/Performing Arts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457200" y="1268760"/>
            <a:ext cx="8219256" cy="5256584"/>
          </a:xfrm>
          <a:ln w="28575">
            <a:solidFill>
              <a:srgbClr val="00B3AF"/>
            </a:solidFill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2800" dirty="0"/>
              <a:t>On the option form it will have ‘Sport’ and ‘Performing’ as an option</a:t>
            </a:r>
          </a:p>
          <a:p>
            <a:pPr marL="0" indent="0">
              <a:buNone/>
            </a:pPr>
            <a:r>
              <a:rPr lang="en-GB" sz="2800" dirty="0"/>
              <a:t>The PE and Drama staff will pick the pathway which best suits the student</a:t>
            </a:r>
          </a:p>
          <a:p>
            <a:pPr marL="0" indent="0">
              <a:buNone/>
            </a:pPr>
            <a:r>
              <a:rPr lang="en-GB" sz="2800" dirty="0"/>
              <a:t>	</a:t>
            </a:r>
          </a:p>
          <a:p>
            <a:pPr marL="0" indent="0">
              <a:buNone/>
            </a:pPr>
            <a:r>
              <a:rPr lang="en-GB" sz="2800" dirty="0"/>
              <a:t>	Sports Studies VTQ or GCSE PE</a:t>
            </a:r>
          </a:p>
          <a:p>
            <a:pPr marL="0" indent="0">
              <a:buNone/>
            </a:pPr>
            <a:endParaRPr lang="en-GB" sz="2800" dirty="0"/>
          </a:p>
          <a:p>
            <a:pPr marL="0" indent="0">
              <a:buNone/>
            </a:pPr>
            <a:r>
              <a:rPr lang="en-GB" sz="2800" dirty="0"/>
              <a:t>	Performing Arts VTQ or Drama GCSE</a:t>
            </a:r>
          </a:p>
          <a:p>
            <a:pPr marL="0" indent="0">
              <a:buNone/>
            </a:pPr>
            <a:endParaRPr lang="en-GB" sz="3200" dirty="0"/>
          </a:p>
          <a:p>
            <a:pPr marL="0" indent="0">
              <a:buNone/>
            </a:pPr>
            <a:endParaRPr lang="en-GB" sz="3200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86D3DE82-91AB-4708-ABF0-3D1D1524D0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365897"/>
      </p:ext>
    </p:extLst>
  </p:cSld>
  <p:clrMapOvr>
    <a:masterClrMapping/>
  </p:clrMapOvr>
  <p:transition advTm="44731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88641"/>
            <a:ext cx="8229600" cy="1224136"/>
          </a:xfrm>
          <a:ln w="31750">
            <a:solidFill>
              <a:srgbClr val="00B3AF"/>
            </a:solidFill>
          </a:ln>
        </p:spPr>
        <p:txBody>
          <a:bodyPr>
            <a:normAutofit/>
          </a:bodyPr>
          <a:lstStyle/>
          <a:p>
            <a:r>
              <a:rPr lang="en-GB" sz="4000" b="1" dirty="0">
                <a:solidFill>
                  <a:schemeClr val="tx2">
                    <a:satMod val="200000"/>
                  </a:schemeClr>
                </a:solidFill>
              </a:rPr>
              <a:t>Example 1</a:t>
            </a:r>
            <a:endParaRPr lang="en-GB" sz="4000" b="1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53136"/>
          </a:xfrm>
          <a:ln w="31750">
            <a:solidFill>
              <a:srgbClr val="00B3AF"/>
            </a:solidFill>
          </a:ln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GB" b="1" dirty="0"/>
              <a:t>English Language GCSE</a:t>
            </a:r>
          </a:p>
          <a:p>
            <a:pPr>
              <a:lnSpc>
                <a:spcPct val="90000"/>
              </a:lnSpc>
            </a:pPr>
            <a:r>
              <a:rPr lang="en-GB" b="1" dirty="0"/>
              <a:t>English Literature GCSE</a:t>
            </a:r>
          </a:p>
          <a:p>
            <a:pPr>
              <a:lnSpc>
                <a:spcPct val="90000"/>
              </a:lnSpc>
            </a:pPr>
            <a:r>
              <a:rPr lang="en-GB" b="1" dirty="0"/>
              <a:t>Maths GCSE</a:t>
            </a:r>
          </a:p>
          <a:p>
            <a:pPr>
              <a:lnSpc>
                <a:spcPct val="90000"/>
              </a:lnSpc>
            </a:pPr>
            <a:r>
              <a:rPr lang="en-GB" b="1" dirty="0"/>
              <a:t>Physical Education</a:t>
            </a:r>
          </a:p>
          <a:p>
            <a:pPr>
              <a:lnSpc>
                <a:spcPct val="90000"/>
              </a:lnSpc>
            </a:pPr>
            <a:r>
              <a:rPr lang="en-GB" b="1" dirty="0"/>
              <a:t>Curriculum for Life (PSHE)</a:t>
            </a:r>
          </a:p>
          <a:p>
            <a:pPr>
              <a:lnSpc>
                <a:spcPct val="90000"/>
              </a:lnSpc>
            </a:pPr>
            <a:r>
              <a:rPr lang="en-GB" dirty="0">
                <a:solidFill>
                  <a:srgbClr val="FF0000"/>
                </a:solidFill>
              </a:rPr>
              <a:t>Combined Science 2 GCSEs</a:t>
            </a:r>
          </a:p>
          <a:p>
            <a:pPr>
              <a:lnSpc>
                <a:spcPct val="90000"/>
              </a:lnSpc>
            </a:pPr>
            <a:r>
              <a:rPr lang="en-GB" dirty="0">
                <a:solidFill>
                  <a:srgbClr val="FF0000"/>
                </a:solidFill>
              </a:rPr>
              <a:t>Religious Education (short course) GCSE</a:t>
            </a:r>
          </a:p>
          <a:p>
            <a:pPr>
              <a:lnSpc>
                <a:spcPct val="90000"/>
              </a:lnSpc>
            </a:pPr>
            <a:r>
              <a:rPr lang="en-GB" dirty="0">
                <a:solidFill>
                  <a:srgbClr val="0070C0"/>
                </a:solidFill>
              </a:rPr>
              <a:t>French GCSE</a:t>
            </a:r>
          </a:p>
          <a:p>
            <a:pPr>
              <a:lnSpc>
                <a:spcPct val="90000"/>
              </a:lnSpc>
            </a:pPr>
            <a:r>
              <a:rPr lang="en-GB" dirty="0"/>
              <a:t>German GCSE</a:t>
            </a:r>
          </a:p>
          <a:p>
            <a:pPr>
              <a:lnSpc>
                <a:spcPct val="90000"/>
              </a:lnSpc>
            </a:pPr>
            <a:r>
              <a:rPr lang="en-GB" dirty="0"/>
              <a:t>Psychology GCSE</a:t>
            </a:r>
          </a:p>
          <a:p>
            <a:pPr>
              <a:lnSpc>
                <a:spcPct val="90000"/>
              </a:lnSpc>
            </a:pPr>
            <a:r>
              <a:rPr lang="en-GB" dirty="0"/>
              <a:t>Geography GCSE</a:t>
            </a:r>
          </a:p>
          <a:p>
            <a:pPr marL="0" indent="0">
              <a:lnSpc>
                <a:spcPct val="90000"/>
              </a:lnSpc>
              <a:buNone/>
            </a:pPr>
            <a:endParaRPr lang="en-GB" dirty="0"/>
          </a:p>
          <a:p>
            <a:pPr>
              <a:buNone/>
            </a:pPr>
            <a:endParaRPr lang="en-GB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875B613-0E2A-4A3F-8E37-AE8FD3CD696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52765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ln w="31750">
            <a:solidFill>
              <a:srgbClr val="00B3AF"/>
            </a:solidFill>
          </a:ln>
        </p:spPr>
        <p:txBody>
          <a:bodyPr>
            <a:normAutofit/>
          </a:bodyPr>
          <a:lstStyle/>
          <a:p>
            <a:r>
              <a:rPr lang="en-GB" sz="4000" b="1" dirty="0">
                <a:solidFill>
                  <a:schemeClr val="tx2">
                    <a:satMod val="200000"/>
                  </a:schemeClr>
                </a:solidFill>
              </a:rPr>
              <a:t>Example 2</a:t>
            </a:r>
            <a:endParaRPr lang="en-GB" sz="4000" b="1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ln w="31750">
            <a:solidFill>
              <a:srgbClr val="00B3AF"/>
            </a:solidFill>
          </a:ln>
        </p:spPr>
        <p:txBody>
          <a:bodyPr>
            <a:normAutofit fontScale="92500"/>
          </a:bodyPr>
          <a:lstStyle/>
          <a:p>
            <a:pPr>
              <a:lnSpc>
                <a:spcPct val="90000"/>
              </a:lnSpc>
            </a:pPr>
            <a:r>
              <a:rPr lang="en-GB" b="1" dirty="0"/>
              <a:t>English Language GCSE</a:t>
            </a:r>
          </a:p>
          <a:p>
            <a:pPr>
              <a:lnSpc>
                <a:spcPct val="90000"/>
              </a:lnSpc>
            </a:pPr>
            <a:r>
              <a:rPr lang="en-GB" b="1" dirty="0"/>
              <a:t>English Literature GCSE</a:t>
            </a:r>
          </a:p>
          <a:p>
            <a:pPr>
              <a:lnSpc>
                <a:spcPct val="90000"/>
              </a:lnSpc>
            </a:pPr>
            <a:r>
              <a:rPr lang="en-GB" b="1" dirty="0"/>
              <a:t>Maths GCSE</a:t>
            </a:r>
          </a:p>
          <a:p>
            <a:pPr>
              <a:lnSpc>
                <a:spcPct val="90000"/>
              </a:lnSpc>
            </a:pPr>
            <a:r>
              <a:rPr lang="en-GB" b="1" dirty="0"/>
              <a:t>Physical Education</a:t>
            </a:r>
          </a:p>
          <a:p>
            <a:pPr>
              <a:lnSpc>
                <a:spcPct val="90000"/>
              </a:lnSpc>
            </a:pPr>
            <a:r>
              <a:rPr lang="en-GB" b="1" dirty="0"/>
              <a:t>Curriculum for Life (PSHE)</a:t>
            </a:r>
          </a:p>
          <a:p>
            <a:r>
              <a:rPr lang="en-GB" dirty="0">
                <a:solidFill>
                  <a:srgbClr val="FF0000"/>
                </a:solidFill>
              </a:rPr>
              <a:t>Religious Education (short course) GCSE</a:t>
            </a:r>
            <a:endParaRPr lang="en-GB" b="1" dirty="0"/>
          </a:p>
          <a:p>
            <a:r>
              <a:rPr lang="en-GB" dirty="0">
                <a:solidFill>
                  <a:srgbClr val="0070C0"/>
                </a:solidFill>
              </a:rPr>
              <a:t>History GCSE</a:t>
            </a:r>
          </a:p>
          <a:p>
            <a:pPr>
              <a:lnSpc>
                <a:spcPct val="90000"/>
              </a:lnSpc>
            </a:pPr>
            <a:r>
              <a:rPr lang="en-GB" dirty="0"/>
              <a:t>Biology GCSE</a:t>
            </a:r>
          </a:p>
          <a:p>
            <a:pPr>
              <a:lnSpc>
                <a:spcPct val="90000"/>
              </a:lnSpc>
            </a:pPr>
            <a:r>
              <a:rPr lang="en-GB" dirty="0"/>
              <a:t>Chemistry GCSE            Three Sciences Option (replaces Combined Science)</a:t>
            </a:r>
          </a:p>
          <a:p>
            <a:pPr>
              <a:lnSpc>
                <a:spcPct val="90000"/>
              </a:lnSpc>
            </a:pPr>
            <a:r>
              <a:rPr lang="en-GB" dirty="0"/>
              <a:t>Physics GCSE</a:t>
            </a:r>
          </a:p>
          <a:p>
            <a:pPr>
              <a:lnSpc>
                <a:spcPct val="90000"/>
              </a:lnSpc>
            </a:pPr>
            <a:r>
              <a:rPr lang="en-GB" dirty="0"/>
              <a:t>Art and Design GCSE</a:t>
            </a:r>
          </a:p>
          <a:p>
            <a:pPr>
              <a:lnSpc>
                <a:spcPct val="90000"/>
              </a:lnSpc>
            </a:pPr>
            <a:r>
              <a:rPr lang="en-GB" dirty="0"/>
              <a:t>D &amp; T: Engineering Vocational and Technical Award</a:t>
            </a:r>
          </a:p>
          <a:p>
            <a:pPr>
              <a:lnSpc>
                <a:spcPct val="90000"/>
              </a:lnSpc>
              <a:buNone/>
            </a:pPr>
            <a:endParaRPr lang="en-US" dirty="0"/>
          </a:p>
          <a:p>
            <a:pPr>
              <a:buNone/>
            </a:pPr>
            <a:endParaRPr lang="en-GB" dirty="0"/>
          </a:p>
        </p:txBody>
      </p:sp>
      <p:sp>
        <p:nvSpPr>
          <p:cNvPr id="2" name="Right Brace 1">
            <a:extLst>
              <a:ext uri="{FF2B5EF4-FFF2-40B4-BE49-F238E27FC236}">
                <a16:creationId xmlns:a16="http://schemas.microsoft.com/office/drawing/2014/main" id="{9AE88BED-9327-4692-B799-5D903ACDF89C}"/>
              </a:ext>
            </a:extLst>
          </p:cNvPr>
          <p:cNvSpPr/>
          <p:nvPr/>
        </p:nvSpPr>
        <p:spPr>
          <a:xfrm>
            <a:off x="2627784" y="4365104"/>
            <a:ext cx="288032" cy="936104"/>
          </a:xfrm>
          <a:prstGeom prst="rightBrac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561A2D5-67B6-4976-8DA3-66A302EBDC8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40621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ln w="31750">
            <a:solidFill>
              <a:srgbClr val="00B3AF"/>
            </a:solidFill>
          </a:ln>
        </p:spPr>
        <p:txBody>
          <a:bodyPr>
            <a:normAutofit/>
          </a:bodyPr>
          <a:lstStyle/>
          <a:p>
            <a:r>
              <a:rPr lang="en-GB" sz="4000" b="1" dirty="0">
                <a:solidFill>
                  <a:schemeClr val="tx2">
                    <a:satMod val="200000"/>
                  </a:schemeClr>
                </a:solidFill>
              </a:rPr>
              <a:t>Example 3</a:t>
            </a:r>
            <a:endParaRPr lang="en-GB" sz="4000" b="1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ln w="31750">
            <a:solidFill>
              <a:srgbClr val="00B3AF"/>
            </a:solidFill>
          </a:ln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GB" b="1" dirty="0"/>
              <a:t>English Language GCSE</a:t>
            </a:r>
          </a:p>
          <a:p>
            <a:pPr>
              <a:lnSpc>
                <a:spcPct val="90000"/>
              </a:lnSpc>
            </a:pPr>
            <a:r>
              <a:rPr lang="en-GB" b="1" dirty="0"/>
              <a:t>English Literature GCSE</a:t>
            </a:r>
          </a:p>
          <a:p>
            <a:pPr>
              <a:lnSpc>
                <a:spcPct val="90000"/>
              </a:lnSpc>
            </a:pPr>
            <a:r>
              <a:rPr lang="en-GB" b="1" dirty="0"/>
              <a:t>Maths GCSE</a:t>
            </a:r>
          </a:p>
          <a:p>
            <a:pPr>
              <a:lnSpc>
                <a:spcPct val="90000"/>
              </a:lnSpc>
            </a:pPr>
            <a:r>
              <a:rPr lang="en-GB" b="1" dirty="0"/>
              <a:t>Physical Education</a:t>
            </a:r>
          </a:p>
          <a:p>
            <a:pPr>
              <a:lnSpc>
                <a:spcPct val="90000"/>
              </a:lnSpc>
            </a:pPr>
            <a:r>
              <a:rPr lang="en-GB" b="1" dirty="0"/>
              <a:t>Curriculum for Life (PSHE)</a:t>
            </a:r>
          </a:p>
          <a:p>
            <a:pPr>
              <a:lnSpc>
                <a:spcPct val="90000"/>
              </a:lnSpc>
            </a:pPr>
            <a:r>
              <a:rPr lang="en-GB" dirty="0">
                <a:solidFill>
                  <a:srgbClr val="FF0000"/>
                </a:solidFill>
              </a:rPr>
              <a:t>Combined Science 2 GCSEs</a:t>
            </a:r>
          </a:p>
          <a:p>
            <a:r>
              <a:rPr lang="en-GB" dirty="0">
                <a:solidFill>
                  <a:srgbClr val="0070C0"/>
                </a:solidFill>
              </a:rPr>
              <a:t>Geography GCSE</a:t>
            </a:r>
          </a:p>
          <a:p>
            <a:pPr>
              <a:lnSpc>
                <a:spcPct val="90000"/>
              </a:lnSpc>
            </a:pPr>
            <a:r>
              <a:rPr lang="en-GB" dirty="0"/>
              <a:t>RE Full Course GCSE (replaces RE Short Course)</a:t>
            </a:r>
          </a:p>
          <a:p>
            <a:pPr>
              <a:lnSpc>
                <a:spcPct val="90000"/>
              </a:lnSpc>
            </a:pPr>
            <a:r>
              <a:rPr lang="en-GB" dirty="0"/>
              <a:t>Creative Media Vocational and Technical Award</a:t>
            </a:r>
          </a:p>
          <a:p>
            <a:pPr>
              <a:lnSpc>
                <a:spcPct val="90000"/>
              </a:lnSpc>
            </a:pPr>
            <a:r>
              <a:rPr lang="en-GB"/>
              <a:t>Sports Studies Vocational </a:t>
            </a:r>
            <a:r>
              <a:rPr lang="en-GB" dirty="0"/>
              <a:t>and Technical Award</a:t>
            </a:r>
          </a:p>
          <a:p>
            <a:pPr>
              <a:lnSpc>
                <a:spcPct val="90000"/>
              </a:lnSpc>
              <a:buNone/>
            </a:pPr>
            <a:endParaRPr lang="en-US" dirty="0"/>
          </a:p>
          <a:p>
            <a:pPr>
              <a:buNone/>
            </a:pPr>
            <a:endParaRPr lang="en-GB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1CE5CF7-7BE2-4083-A4A3-D29C6566ED6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6920842"/>
      </p:ext>
    </p:extLst>
  </p:cSld>
  <p:clrMapOvr>
    <a:masterClrMapping/>
  </p:clrMapOvr>
  <p:transition advTm="52626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  <a:ln w="31750">
            <a:solidFill>
              <a:srgbClr val="00B3AF"/>
            </a:solidFill>
          </a:ln>
        </p:spPr>
        <p:txBody>
          <a:bodyPr>
            <a:normAutofit/>
          </a:bodyPr>
          <a:lstStyle/>
          <a:p>
            <a:r>
              <a:rPr lang="en-GB" sz="4000" b="1" dirty="0">
                <a:solidFill>
                  <a:schemeClr val="tx2">
                    <a:satMod val="200000"/>
                  </a:schemeClr>
                </a:solidFill>
              </a:rPr>
              <a:t>Key Dates</a:t>
            </a:r>
            <a:endParaRPr lang="en-GB" sz="4000" b="1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386610"/>
          </a:xfrm>
          <a:ln w="31750">
            <a:solidFill>
              <a:srgbClr val="00B3AF"/>
            </a:solidFill>
          </a:ln>
        </p:spPr>
        <p:txBody>
          <a:bodyPr>
            <a:normAutofit fontScale="40000" lnSpcReduction="20000"/>
          </a:bodyPr>
          <a:lstStyle/>
          <a:p>
            <a:pPr marL="0" indent="0">
              <a:buNone/>
            </a:pPr>
            <a:r>
              <a:rPr lang="en-GB" b="1" dirty="0"/>
              <a:t> </a:t>
            </a:r>
            <a:endParaRPr lang="en-GB" dirty="0"/>
          </a:p>
          <a:p>
            <a:pPr marL="0" indent="0">
              <a:buNone/>
            </a:pPr>
            <a:r>
              <a:rPr lang="en-GB" sz="4300" b="1" u="sng" dirty="0"/>
              <a:t>7th January</a:t>
            </a:r>
          </a:p>
          <a:p>
            <a:pPr marL="0" indent="0">
              <a:buNone/>
            </a:pPr>
            <a:r>
              <a:rPr lang="en-GB" sz="4300" dirty="0"/>
              <a:t>Assembly to explain the Options Process to students</a:t>
            </a:r>
            <a:endParaRPr lang="en-GB" sz="4300" b="1" u="sng" dirty="0"/>
          </a:p>
          <a:p>
            <a:pPr marL="0" indent="0">
              <a:buNone/>
            </a:pPr>
            <a:r>
              <a:rPr lang="en-GB" sz="4300" b="1" u="sng" dirty="0"/>
              <a:t>13th January – Options Evening</a:t>
            </a:r>
          </a:p>
          <a:p>
            <a:pPr marL="0" indent="0">
              <a:buNone/>
            </a:pPr>
            <a:r>
              <a:rPr lang="en-GB" sz="4300" dirty="0"/>
              <a:t>Evening for Parents to find out about the Options Process and speak to subject staff</a:t>
            </a:r>
            <a:endParaRPr lang="en-GB" sz="4300" b="1" u="sng" dirty="0"/>
          </a:p>
          <a:p>
            <a:pPr marL="0" indent="0">
              <a:buNone/>
            </a:pPr>
            <a:r>
              <a:rPr lang="en-GB" sz="4300" b="1" u="sng" dirty="0"/>
              <a:t>27th January – Taster lessons</a:t>
            </a:r>
          </a:p>
          <a:p>
            <a:pPr marL="0" indent="0">
              <a:buNone/>
            </a:pPr>
            <a:r>
              <a:rPr lang="en-GB" sz="4300" dirty="0"/>
              <a:t>Students won’t follow their normal timetable for lessons 1 to 4. Instead they will select 4 subjects from the list of options subjects to have a taster lesson in.</a:t>
            </a:r>
            <a:endParaRPr lang="en-GB" sz="4300" b="1" u="sng" dirty="0"/>
          </a:p>
          <a:p>
            <a:pPr marL="0" indent="0">
              <a:buNone/>
            </a:pPr>
            <a:r>
              <a:rPr lang="en-GB" sz="4300" b="1" u="sng" dirty="0"/>
              <a:t>Thursday 30th January – Parents Evening </a:t>
            </a:r>
          </a:p>
          <a:p>
            <a:pPr marL="0" indent="0">
              <a:buNone/>
            </a:pPr>
            <a:r>
              <a:rPr lang="en-GB" sz="4300" dirty="0"/>
              <a:t>An opportunity to hear about your son’s/daughter’s progress in the various subjects they take. Students will also attend </a:t>
            </a:r>
            <a:endParaRPr lang="en-GB" sz="4300" b="1" u="sng" dirty="0"/>
          </a:p>
          <a:p>
            <a:pPr marL="0" indent="0">
              <a:buNone/>
            </a:pPr>
            <a:r>
              <a:rPr lang="en-GB" sz="4300" b="1" u="sng" dirty="0"/>
              <a:t>1st February </a:t>
            </a:r>
          </a:p>
          <a:p>
            <a:pPr marL="0" indent="0">
              <a:buNone/>
            </a:pPr>
            <a:r>
              <a:rPr lang="en-GB" sz="4300" dirty="0"/>
              <a:t>Options Form will go live</a:t>
            </a:r>
            <a:endParaRPr lang="en-GB" sz="4300" b="1" dirty="0"/>
          </a:p>
          <a:p>
            <a:pPr marL="0" indent="0">
              <a:buNone/>
            </a:pPr>
            <a:r>
              <a:rPr lang="en-GB" sz="4300" b="1" u="sng" dirty="0"/>
              <a:t>14th February</a:t>
            </a:r>
          </a:p>
          <a:p>
            <a:pPr marL="0" indent="0">
              <a:buNone/>
            </a:pPr>
            <a:r>
              <a:rPr lang="en-GB" sz="4300" dirty="0"/>
              <a:t>Deadline for the completion of the Options Form.</a:t>
            </a:r>
            <a:endParaRPr lang="en-GB" sz="4300" b="1" u="sng" dirty="0"/>
          </a:p>
          <a:p>
            <a:pPr marL="0" indent="0">
              <a:buNone/>
            </a:pPr>
            <a:r>
              <a:rPr lang="en-GB" sz="4300" b="1" u="sng" dirty="0"/>
              <a:t>March onwards</a:t>
            </a:r>
          </a:p>
          <a:p>
            <a:pPr marL="0" indent="0">
              <a:buNone/>
            </a:pPr>
            <a:r>
              <a:rPr lang="en-GB" sz="4300" dirty="0"/>
              <a:t>You will be contacted if there is a problem with the choices.</a:t>
            </a:r>
            <a:endParaRPr lang="en-GB" sz="4300" b="1" u="sng" dirty="0"/>
          </a:p>
          <a:p>
            <a:pPr marL="0" indent="0">
              <a:buNone/>
            </a:pPr>
            <a:r>
              <a:rPr lang="en-GB" sz="4300" b="1" u="sng" dirty="0"/>
              <a:t>May </a:t>
            </a:r>
          </a:p>
          <a:p>
            <a:pPr marL="0" indent="0">
              <a:buNone/>
            </a:pPr>
            <a:r>
              <a:rPr lang="en-GB" sz="4300" dirty="0"/>
              <a:t>If you have not been contacted at this point about a problem with the choices then you can assume you have got your preferred choices.</a:t>
            </a:r>
          </a:p>
          <a:p>
            <a:pPr>
              <a:buNone/>
            </a:pPr>
            <a:endParaRPr lang="en-GB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C557485-2C0F-4A50-B3AC-CC9261AA74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305454"/>
      </p:ext>
    </p:extLst>
  </p:cSld>
  <p:clrMapOvr>
    <a:masterClrMapping/>
  </p:clrMapOvr>
  <p:transition advTm="232465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66984"/>
          </a:xfrm>
          <a:ln w="31750">
            <a:solidFill>
              <a:srgbClr val="00B3AF"/>
            </a:solidFill>
          </a:ln>
        </p:spPr>
        <p:txBody>
          <a:bodyPr>
            <a:normAutofit/>
          </a:bodyPr>
          <a:lstStyle/>
          <a:p>
            <a:r>
              <a:rPr lang="en-GB" sz="4000" b="1" dirty="0">
                <a:solidFill>
                  <a:schemeClr val="tx2">
                    <a:satMod val="200000"/>
                  </a:schemeClr>
                </a:solidFill>
              </a:rPr>
              <a:t>Contact Details</a:t>
            </a:r>
            <a:endParaRPr lang="en-GB" sz="4000" b="1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825625"/>
            <a:ext cx="8229600" cy="4351338"/>
          </a:xfrm>
          <a:ln w="31750">
            <a:solidFill>
              <a:srgbClr val="00B3AF"/>
            </a:solidFill>
          </a:ln>
        </p:spPr>
        <p:txBody>
          <a:bodyPr>
            <a:normAutofit/>
          </a:bodyPr>
          <a:lstStyle/>
          <a:p>
            <a:r>
              <a:rPr lang="en-GB" sz="2800" dirty="0"/>
              <a:t>If your question is a general one about the options process then contact Mr Fenwick (Deputy Head teacher). </a:t>
            </a:r>
          </a:p>
          <a:p>
            <a:r>
              <a:rPr lang="en-GB" sz="2800" dirty="0"/>
              <a:t>If the question is about a specific subject then contact the Head of Department. </a:t>
            </a:r>
          </a:p>
          <a:p>
            <a:r>
              <a:rPr lang="en-GB" sz="2800" dirty="0"/>
              <a:t>Contact Details:</a:t>
            </a:r>
          </a:p>
          <a:p>
            <a:pPr marL="0" indent="0">
              <a:buNone/>
            </a:pPr>
            <a:endParaRPr lang="en-GB" sz="1000" dirty="0"/>
          </a:p>
          <a:p>
            <a:pPr marL="0" indent="0">
              <a:buNone/>
            </a:pPr>
            <a:r>
              <a:rPr lang="en-GB" sz="2800" dirty="0"/>
              <a:t>		0161 928 4157</a:t>
            </a:r>
          </a:p>
          <a:p>
            <a:pPr marL="0" indent="0">
              <a:buNone/>
            </a:pPr>
            <a:r>
              <a:rPr lang="en-GB" sz="3700" dirty="0"/>
              <a:t>	 	</a:t>
            </a:r>
            <a:r>
              <a:rPr lang="en-GB" sz="3000" dirty="0"/>
              <a:t>admin@wellington.trafford.sch.uk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5AC6AFE-7D71-4F1E-8AEC-1900DF0DBC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30274"/>
      </p:ext>
    </p:extLst>
  </p:cSld>
  <p:clrMapOvr>
    <a:masterClrMapping/>
  </p:clrMapOvr>
  <p:transition advTm="21662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365126"/>
            <a:ext cx="8229600" cy="1325563"/>
          </a:xfrm>
          <a:ln w="31750">
            <a:solidFill>
              <a:srgbClr val="00B3AF"/>
            </a:solidFill>
          </a:ln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GB" sz="4000" b="1" dirty="0"/>
              <a:t>Which subjects are mandatory?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844824"/>
            <a:ext cx="8229600" cy="4752528"/>
          </a:xfrm>
          <a:ln w="31750">
            <a:solidFill>
              <a:srgbClr val="00B3AF"/>
            </a:solidFill>
          </a:ln>
        </p:spPr>
        <p:txBody>
          <a:bodyPr>
            <a:normAutofit/>
          </a:bodyPr>
          <a:lstStyle/>
          <a:p>
            <a:pPr marL="0" indent="0">
              <a:lnSpc>
                <a:spcPct val="80000"/>
              </a:lnSpc>
              <a:buNone/>
            </a:pPr>
            <a:r>
              <a:rPr lang="en-GB" sz="2400" u="sng" dirty="0"/>
              <a:t>GCSE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GB" sz="2400" dirty="0"/>
              <a:t>English Language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GB" sz="2400" dirty="0"/>
              <a:t>English Literature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GB" sz="2400" dirty="0"/>
              <a:t>Mathematics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GB" sz="2400" dirty="0"/>
              <a:t>Combined Science (2 GCSE’s)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GB" sz="2400" dirty="0"/>
              <a:t>Religious Education  (Short Course GCSE)</a:t>
            </a:r>
          </a:p>
          <a:p>
            <a:pPr marL="0" indent="0">
              <a:lnSpc>
                <a:spcPct val="80000"/>
              </a:lnSpc>
              <a:buNone/>
            </a:pPr>
            <a:endParaRPr lang="en-GB" sz="2400" dirty="0"/>
          </a:p>
          <a:p>
            <a:pPr marL="0" indent="0">
              <a:lnSpc>
                <a:spcPct val="80000"/>
              </a:lnSpc>
              <a:buNone/>
            </a:pPr>
            <a:r>
              <a:rPr lang="en-GB" sz="2400" u="sng" dirty="0"/>
              <a:t>Non examined subjects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GB" sz="2400" dirty="0"/>
              <a:t>Physical Education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GB" sz="2400" dirty="0"/>
              <a:t>Curriculum for Life (PSHE)</a:t>
            </a:r>
            <a:endParaRPr lang="en-GB" sz="2400" dirty="0">
              <a:solidFill>
                <a:srgbClr val="FF0000"/>
              </a:solidFill>
            </a:endParaRPr>
          </a:p>
          <a:p>
            <a:pPr>
              <a:buNone/>
            </a:pPr>
            <a:endParaRPr lang="en-GB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95D026E5-C78A-4E34-BFCA-1A5AD9333C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79909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325563"/>
          </a:xfrm>
          <a:ln w="31750">
            <a:solidFill>
              <a:srgbClr val="00B3AF"/>
            </a:solidFill>
          </a:ln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GB" sz="4000" b="1" dirty="0"/>
              <a:t>Options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772816"/>
            <a:ext cx="8229600" cy="4824536"/>
          </a:xfrm>
          <a:ln w="31750">
            <a:solidFill>
              <a:srgbClr val="00B3AF"/>
            </a:solidFill>
          </a:ln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GB" sz="2400" dirty="0"/>
              <a:t>4 options, 1 ‘</a:t>
            </a:r>
            <a:r>
              <a:rPr lang="en-GB" sz="2400" dirty="0" err="1"/>
              <a:t>Ebacc</a:t>
            </a:r>
            <a:r>
              <a:rPr lang="en-GB" sz="2400" dirty="0"/>
              <a:t>’ Option and 3 ‘Open’ Options</a:t>
            </a:r>
          </a:p>
          <a:p>
            <a:pPr>
              <a:lnSpc>
                <a:spcPct val="80000"/>
              </a:lnSpc>
            </a:pPr>
            <a:r>
              <a:rPr lang="en-GB" sz="2400" dirty="0" err="1"/>
              <a:t>Ebacc</a:t>
            </a:r>
            <a:r>
              <a:rPr lang="en-GB" sz="2400" dirty="0"/>
              <a:t> Options:</a:t>
            </a:r>
          </a:p>
          <a:p>
            <a:pPr marL="0" indent="0">
              <a:lnSpc>
                <a:spcPct val="80000"/>
              </a:lnSpc>
              <a:buNone/>
            </a:pPr>
            <a:endParaRPr lang="en-GB" sz="2400" dirty="0"/>
          </a:p>
          <a:p>
            <a:pPr marL="0" indent="0">
              <a:lnSpc>
                <a:spcPct val="80000"/>
              </a:lnSpc>
              <a:buNone/>
            </a:pPr>
            <a:r>
              <a:rPr lang="en-GB" sz="2400" dirty="0"/>
              <a:t>		1. History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GB" sz="2400" dirty="0"/>
              <a:t>		2. Geography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GB" sz="2400" dirty="0"/>
              <a:t>		3. MFL (French or Spanish)</a:t>
            </a:r>
          </a:p>
          <a:p>
            <a:pPr marL="0" indent="0">
              <a:lnSpc>
                <a:spcPct val="80000"/>
              </a:lnSpc>
              <a:buNone/>
            </a:pPr>
            <a:endParaRPr lang="en-GB" sz="2400" dirty="0"/>
          </a:p>
          <a:p>
            <a:pPr>
              <a:lnSpc>
                <a:spcPct val="80000"/>
              </a:lnSpc>
            </a:pPr>
            <a:r>
              <a:rPr lang="en-GB" sz="2400" dirty="0"/>
              <a:t>Can select two or all three through the Open Options.</a:t>
            </a:r>
          </a:p>
          <a:p>
            <a:pPr marL="0" indent="0">
              <a:lnSpc>
                <a:spcPct val="80000"/>
              </a:lnSpc>
              <a:buNone/>
            </a:pPr>
            <a:endParaRPr lang="en-GB" sz="2800" dirty="0">
              <a:solidFill>
                <a:srgbClr val="FF0000"/>
              </a:solidFill>
            </a:endParaRPr>
          </a:p>
          <a:p>
            <a:pPr>
              <a:buNone/>
            </a:pPr>
            <a:endParaRPr lang="en-GB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BE99EA5B-1D18-408A-9E76-8FCF2C60107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0447839"/>
      </p:ext>
    </p:extLst>
  </p:cSld>
  <p:clrMapOvr>
    <a:masterClrMapping/>
  </p:clrMapOvr>
  <p:transition advTm="80606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  <a:ln w="28575">
            <a:solidFill>
              <a:srgbClr val="00B3AF"/>
            </a:solidFill>
          </a:ln>
        </p:spPr>
        <p:txBody>
          <a:bodyPr>
            <a:noAutofit/>
          </a:bodyPr>
          <a:lstStyle/>
          <a:p>
            <a:r>
              <a:rPr lang="en-GB" sz="4000" b="1" dirty="0"/>
              <a:t>Open Option Subjects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457200" y="980728"/>
            <a:ext cx="8219256" cy="5544616"/>
          </a:xfrm>
          <a:ln w="28575">
            <a:solidFill>
              <a:srgbClr val="00B3AF"/>
            </a:solidFill>
          </a:ln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GB" sz="2400" kern="700" dirty="0"/>
              <a:t>Art, Craft and Design			</a:t>
            </a:r>
            <a:r>
              <a:rPr lang="en-US" sz="2400" kern="700" dirty="0"/>
              <a:t>German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400" kern="700" dirty="0"/>
              <a:t>Business					</a:t>
            </a:r>
            <a:r>
              <a:rPr lang="en-GB" sz="2400" kern="700" dirty="0"/>
              <a:t>History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2400" kern="700" dirty="0"/>
              <a:t>Computer Science 			</a:t>
            </a:r>
            <a:r>
              <a:rPr lang="en-US" sz="2400" kern="700" dirty="0"/>
              <a:t>Information Technology* </a:t>
            </a:r>
            <a:r>
              <a:rPr lang="en-GB" sz="2400" kern="700" dirty="0"/>
              <a:t>Creative Media Production*	Media Studies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2400" kern="700" dirty="0"/>
              <a:t>D &amp; T: Food and Nutrition 		Music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2400" kern="700" dirty="0"/>
              <a:t>D &amp; T: Engineering* 			PE (GCSE)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2400" kern="700" dirty="0"/>
              <a:t>D &amp; T: Product Design 		</a:t>
            </a:r>
            <a:r>
              <a:rPr lang="en-US" sz="2400" kern="700" dirty="0"/>
              <a:t>Performing Arts* </a:t>
            </a:r>
            <a:endParaRPr lang="en-GB" sz="2400" kern="700" dirty="0"/>
          </a:p>
          <a:p>
            <a:pPr marL="0" indent="0">
              <a:spcBef>
                <a:spcPts val="0"/>
              </a:spcBef>
              <a:buNone/>
            </a:pPr>
            <a:r>
              <a:rPr lang="en-GB" sz="2400" kern="700" dirty="0"/>
              <a:t>D &amp; T: Product Design (Textiles)	Psychology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2400" kern="700" dirty="0"/>
              <a:t>Drama 					RE (Full Course GCSE)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400" kern="700" dirty="0"/>
              <a:t>Enterprise and Marketing*		Sociology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400" b="1" u="sng" kern="700" dirty="0"/>
              <a:t>Further </a:t>
            </a:r>
            <a:r>
              <a:rPr lang="en-US" sz="2400" b="1" u="sng" kern="700" dirty="0" err="1"/>
              <a:t>Maths</a:t>
            </a:r>
            <a:r>
              <a:rPr lang="en-US" sz="2400" b="1" u="sng" kern="700" dirty="0"/>
              <a:t> and Statistics </a:t>
            </a:r>
            <a:r>
              <a:rPr lang="en-GB" sz="2400" kern="700" dirty="0"/>
              <a:t>	</a:t>
            </a:r>
            <a:r>
              <a:rPr lang="en-US" sz="2400" kern="700" dirty="0"/>
              <a:t>Sports Studies*</a:t>
            </a:r>
            <a:endParaRPr lang="en-GB" sz="2400" kern="700" dirty="0"/>
          </a:p>
          <a:p>
            <a:pPr marL="0" indent="0">
              <a:spcBef>
                <a:spcPts val="0"/>
              </a:spcBef>
              <a:buNone/>
            </a:pPr>
            <a:r>
              <a:rPr lang="en-GB" sz="2400" kern="700" dirty="0"/>
              <a:t>Geography </a:t>
            </a:r>
            <a:r>
              <a:rPr lang="en-US" sz="2400" kern="700" dirty="0"/>
              <a:t>	</a:t>
            </a:r>
            <a:r>
              <a:rPr lang="en-GB" sz="2400" kern="700" dirty="0"/>
              <a:t> 			</a:t>
            </a:r>
            <a:r>
              <a:rPr lang="en-GB" sz="2400" b="1" u="sng" kern="700" dirty="0"/>
              <a:t>Three Sciences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400" kern="700" dirty="0"/>
              <a:t>				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2400" kern="700" dirty="0"/>
              <a:t>		</a:t>
            </a:r>
            <a:r>
              <a:rPr lang="en-US" sz="2400" kern="700" dirty="0"/>
              <a:t> 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400" kern="700" dirty="0"/>
              <a:t>*VOCATIONAL AND TECHNICAL AWARDS</a:t>
            </a:r>
            <a:endParaRPr lang="en-GB" sz="2400" kern="700" dirty="0"/>
          </a:p>
          <a:p>
            <a:pPr marL="0" indent="0">
              <a:spcBef>
                <a:spcPts val="0"/>
              </a:spcBef>
              <a:buNone/>
            </a:pPr>
            <a:r>
              <a:rPr lang="en-US" sz="2600" kern="700" dirty="0"/>
              <a:t>		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600" kern="700" dirty="0"/>
              <a:t>			</a:t>
            </a:r>
          </a:p>
          <a:p>
            <a:pPr marL="0" indent="0">
              <a:buNone/>
            </a:pPr>
            <a:endParaRPr lang="en-GB" sz="26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BB32A62F-D46D-4FB8-B549-CC5CC8A182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05219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850820"/>
            <a:ext cx="3412841" cy="5658186"/>
          </a:xfrm>
          <a:ln w="31750">
            <a:solidFill>
              <a:srgbClr val="00B3AF"/>
            </a:solidFill>
          </a:ln>
        </p:spPr>
        <p:txBody>
          <a:bodyPr>
            <a:normAutofit/>
          </a:bodyPr>
          <a:lstStyle/>
          <a:p>
            <a:r>
              <a:rPr lang="en-GB" b="1" dirty="0"/>
              <a:t> </a:t>
            </a:r>
            <a:r>
              <a:rPr lang="en-GB" dirty="0"/>
              <a:t>New GCSE Grades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250704" cy="4525963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73" t="34410" r="68062" b="39287"/>
          <a:stretch>
            <a:fillRect/>
          </a:stretch>
        </p:blipFill>
        <p:spPr bwMode="auto">
          <a:xfrm>
            <a:off x="4096409" y="850820"/>
            <a:ext cx="4364023" cy="5658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sp>
        <p:nvSpPr>
          <p:cNvPr id="11" name="Right Arrow 10"/>
          <p:cNvSpPr/>
          <p:nvPr/>
        </p:nvSpPr>
        <p:spPr>
          <a:xfrm>
            <a:off x="3419872" y="4221088"/>
            <a:ext cx="1040208" cy="648072"/>
          </a:xfrm>
          <a:prstGeom prst="right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ight Arrow 10">
            <a:extLst>
              <a:ext uri="{FF2B5EF4-FFF2-40B4-BE49-F238E27FC236}">
                <a16:creationId xmlns:a16="http://schemas.microsoft.com/office/drawing/2014/main" id="{1E5EAF4D-A584-4D02-98A7-74AA9865A7B8}"/>
              </a:ext>
            </a:extLst>
          </p:cNvPr>
          <p:cNvSpPr/>
          <p:nvPr/>
        </p:nvSpPr>
        <p:spPr>
          <a:xfrm>
            <a:off x="3419872" y="1600200"/>
            <a:ext cx="1040208" cy="648072"/>
          </a:xfrm>
          <a:prstGeom prst="right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ight Arrow 10">
            <a:extLst>
              <a:ext uri="{FF2B5EF4-FFF2-40B4-BE49-F238E27FC236}">
                <a16:creationId xmlns:a16="http://schemas.microsoft.com/office/drawing/2014/main" id="{66BA6424-174A-4EAB-B972-AC75CDBC937F}"/>
              </a:ext>
            </a:extLst>
          </p:cNvPr>
          <p:cNvSpPr/>
          <p:nvPr/>
        </p:nvSpPr>
        <p:spPr>
          <a:xfrm>
            <a:off x="3419872" y="761413"/>
            <a:ext cx="1040208" cy="648072"/>
          </a:xfrm>
          <a:prstGeom prst="right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DB03F7C4-F9C9-4E56-9F32-23338D289BB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82069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1" grpId="0" animBg="1"/>
      <p:bldP spid="9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  <a:ln w="28575">
            <a:solidFill>
              <a:srgbClr val="00B3AF"/>
            </a:solidFill>
          </a:ln>
        </p:spPr>
        <p:txBody>
          <a:bodyPr>
            <a:normAutofit/>
          </a:bodyPr>
          <a:lstStyle/>
          <a:p>
            <a:r>
              <a:rPr lang="en-GB" sz="4000" b="1" dirty="0"/>
              <a:t>GCSE Exams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1520" y="1268760"/>
            <a:ext cx="4244280" cy="485740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3900" b="1" u="sng" dirty="0"/>
              <a:t>2016</a:t>
            </a:r>
          </a:p>
          <a:p>
            <a:pPr marL="0" indent="0">
              <a:buNone/>
            </a:pPr>
            <a:r>
              <a:rPr lang="en-GB" dirty="0"/>
              <a:t>*English Lang. – 2 ¾</a:t>
            </a:r>
          </a:p>
          <a:p>
            <a:pPr marL="0" indent="0">
              <a:buNone/>
            </a:pPr>
            <a:r>
              <a:rPr lang="en-GB" dirty="0"/>
              <a:t>English Lit. – 2 ¼</a:t>
            </a:r>
          </a:p>
          <a:p>
            <a:pPr marL="0" indent="0">
              <a:buNone/>
            </a:pPr>
            <a:r>
              <a:rPr lang="en-GB" dirty="0"/>
              <a:t>*Maths – 3 ½</a:t>
            </a:r>
          </a:p>
          <a:p>
            <a:pPr marL="0" indent="0">
              <a:buNone/>
            </a:pPr>
            <a:r>
              <a:rPr lang="en-GB" dirty="0"/>
              <a:t>Combined Science – 6</a:t>
            </a:r>
          </a:p>
          <a:p>
            <a:pPr marL="0" indent="0">
              <a:buNone/>
            </a:pPr>
            <a:r>
              <a:rPr lang="en-GB" dirty="0"/>
              <a:t>French – 1 ½</a:t>
            </a:r>
          </a:p>
          <a:p>
            <a:pPr marL="0" indent="0">
              <a:buNone/>
            </a:pPr>
            <a:r>
              <a:rPr lang="en-GB" dirty="0"/>
              <a:t>*RE – 1 ½</a:t>
            </a:r>
          </a:p>
          <a:p>
            <a:pPr marL="0" indent="0">
              <a:buNone/>
            </a:pPr>
            <a:r>
              <a:rPr lang="en-GB" dirty="0"/>
              <a:t>DT – 2</a:t>
            </a:r>
          </a:p>
          <a:p>
            <a:pPr marL="0" indent="0">
              <a:buNone/>
            </a:pPr>
            <a:r>
              <a:rPr lang="en-GB" dirty="0"/>
              <a:t>History – 3 ½</a:t>
            </a:r>
          </a:p>
          <a:p>
            <a:pPr marL="0" indent="0">
              <a:buNone/>
            </a:pPr>
            <a:r>
              <a:rPr lang="en-GB" dirty="0"/>
              <a:t>Drama – 0</a:t>
            </a:r>
          </a:p>
          <a:p>
            <a:pPr marL="0" indent="0">
              <a:buNone/>
            </a:pPr>
            <a:r>
              <a:rPr lang="en-GB" b="1" u="sng" dirty="0"/>
              <a:t>Total – 23 hours (17 exams)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68760"/>
            <a:ext cx="4244280" cy="485740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3900" b="1" u="sng" dirty="0"/>
              <a:t>2019 and beyond</a:t>
            </a:r>
          </a:p>
          <a:p>
            <a:pPr marL="0" indent="0">
              <a:buNone/>
            </a:pPr>
            <a:r>
              <a:rPr lang="en-GB" dirty="0"/>
              <a:t>*English Lang. – 3 ½</a:t>
            </a:r>
          </a:p>
          <a:p>
            <a:pPr marL="0" indent="0">
              <a:buNone/>
            </a:pPr>
            <a:r>
              <a:rPr lang="en-GB" dirty="0"/>
              <a:t>*English Lit. – 4</a:t>
            </a:r>
          </a:p>
          <a:p>
            <a:pPr marL="0" indent="0">
              <a:buNone/>
            </a:pPr>
            <a:r>
              <a:rPr lang="en-GB" dirty="0"/>
              <a:t>*Maths – 4 ½</a:t>
            </a:r>
          </a:p>
          <a:p>
            <a:pPr marL="0" indent="0">
              <a:buNone/>
            </a:pPr>
            <a:r>
              <a:rPr lang="en-GB" dirty="0"/>
              <a:t>*Combined Science – 7 ½</a:t>
            </a:r>
          </a:p>
          <a:p>
            <a:pPr marL="0" indent="0">
              <a:buNone/>
            </a:pPr>
            <a:r>
              <a:rPr lang="en-GB" dirty="0"/>
              <a:t>*French – 3</a:t>
            </a:r>
          </a:p>
          <a:p>
            <a:pPr marL="0" indent="0">
              <a:buNone/>
            </a:pPr>
            <a:r>
              <a:rPr lang="en-GB" dirty="0"/>
              <a:t>*RE – 1 ¾</a:t>
            </a:r>
          </a:p>
          <a:p>
            <a:pPr marL="0" indent="0">
              <a:buNone/>
            </a:pPr>
            <a:r>
              <a:rPr lang="en-GB" dirty="0"/>
              <a:t>DT – 2</a:t>
            </a:r>
          </a:p>
          <a:p>
            <a:pPr marL="0" indent="0">
              <a:buNone/>
            </a:pPr>
            <a:r>
              <a:rPr lang="en-GB" dirty="0"/>
              <a:t>*History – 3 ½</a:t>
            </a:r>
          </a:p>
          <a:p>
            <a:pPr marL="0" indent="0">
              <a:buNone/>
            </a:pPr>
            <a:r>
              <a:rPr lang="en-GB" dirty="0"/>
              <a:t>Drama – 1 ½</a:t>
            </a:r>
          </a:p>
          <a:p>
            <a:pPr marL="0" indent="0">
              <a:buNone/>
            </a:pPr>
            <a:r>
              <a:rPr lang="en-GB" b="1" u="sng" dirty="0"/>
              <a:t>Total – 31 ¼ hours (21 exams)  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4195E72E-3825-4537-AA79-D254163222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075736"/>
      </p:ext>
    </p:extLst>
  </p:cSld>
  <p:clrMapOvr>
    <a:masterClrMapping/>
  </p:clrMapOvr>
  <p:transition advTm="86991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365127"/>
            <a:ext cx="8219256" cy="1119658"/>
          </a:xfrm>
          <a:ln w="28575">
            <a:solidFill>
              <a:srgbClr val="00B3AF"/>
            </a:solidFill>
          </a:ln>
        </p:spPr>
        <p:txBody>
          <a:bodyPr>
            <a:normAutofit/>
          </a:bodyPr>
          <a:lstStyle/>
          <a:p>
            <a:r>
              <a:rPr lang="en-GB" sz="4000" b="1" dirty="0"/>
              <a:t>Vocational and Technical Awards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19256" cy="4925144"/>
          </a:xfrm>
          <a:ln w="28575">
            <a:solidFill>
              <a:srgbClr val="00B3AF"/>
            </a:solidFill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600" dirty="0"/>
              <a:t>Creative Media Production	</a:t>
            </a:r>
          </a:p>
          <a:p>
            <a:pPr marL="0" indent="0">
              <a:buNone/>
            </a:pPr>
            <a:r>
              <a:rPr lang="en-GB" sz="3600" dirty="0"/>
              <a:t>D &amp; T: Engineering</a:t>
            </a:r>
          </a:p>
          <a:p>
            <a:pPr marL="0" indent="0">
              <a:buNone/>
            </a:pPr>
            <a:r>
              <a:rPr lang="en-GB" sz="3600" dirty="0"/>
              <a:t>Enterprise and Marketing</a:t>
            </a:r>
          </a:p>
          <a:p>
            <a:pPr marL="0" indent="0">
              <a:buNone/>
            </a:pPr>
            <a:r>
              <a:rPr lang="en-US" sz="3600" dirty="0"/>
              <a:t>Information Technology	</a:t>
            </a:r>
          </a:p>
          <a:p>
            <a:pPr marL="0" indent="0">
              <a:buNone/>
            </a:pPr>
            <a:r>
              <a:rPr lang="en-US" sz="3600" dirty="0"/>
              <a:t>Performing Arts</a:t>
            </a:r>
          </a:p>
          <a:p>
            <a:pPr marL="0" indent="0">
              <a:buNone/>
            </a:pPr>
            <a:r>
              <a:rPr lang="en-US" sz="3600" dirty="0"/>
              <a:t>Sports Studies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A6269295-1962-44BD-9034-82C8447FC7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723347"/>
      </p:ext>
    </p:extLst>
  </p:cSld>
  <p:clrMapOvr>
    <a:masterClrMapping/>
  </p:clrMapOvr>
  <p:transition advTm="29127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199" y="365127"/>
            <a:ext cx="8219255" cy="1119658"/>
          </a:xfrm>
          <a:ln w="28575">
            <a:solidFill>
              <a:srgbClr val="00B3AF"/>
            </a:solidFill>
          </a:ln>
        </p:spPr>
        <p:txBody>
          <a:bodyPr>
            <a:normAutofit/>
          </a:bodyPr>
          <a:lstStyle/>
          <a:p>
            <a:r>
              <a:rPr lang="en-GB" sz="4000" b="1" dirty="0"/>
              <a:t>Vocational and Technical Awards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457200" y="1628800"/>
            <a:ext cx="8219256" cy="4896544"/>
          </a:xfrm>
          <a:ln w="28575">
            <a:solidFill>
              <a:srgbClr val="00B3AF"/>
            </a:solidFill>
          </a:ln>
        </p:spPr>
        <p:txBody>
          <a:bodyPr>
            <a:noAutofit/>
          </a:bodyPr>
          <a:lstStyle/>
          <a:p>
            <a:pPr marL="0" indent="0">
              <a:buNone/>
            </a:pPr>
            <a:endParaRPr lang="en-GB" sz="2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/>
          <a:srcRect l="40259" t="28344" r="29523" b="15547"/>
          <a:stretch/>
        </p:blipFill>
        <p:spPr>
          <a:xfrm>
            <a:off x="539553" y="1700808"/>
            <a:ext cx="7992888" cy="4728212"/>
          </a:xfrm>
          <a:prstGeom prst="rect">
            <a:avLst/>
          </a:prstGeom>
        </p:spPr>
      </p:pic>
      <p:sp>
        <p:nvSpPr>
          <p:cNvPr id="6" name="Right Arrow 5"/>
          <p:cNvSpPr/>
          <p:nvPr/>
        </p:nvSpPr>
        <p:spPr>
          <a:xfrm>
            <a:off x="2843808" y="4293096"/>
            <a:ext cx="1152128" cy="432048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ight Arrow 6"/>
          <p:cNvSpPr/>
          <p:nvPr/>
        </p:nvSpPr>
        <p:spPr>
          <a:xfrm>
            <a:off x="2843808" y="2996952"/>
            <a:ext cx="1152128" cy="432048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70A17BA0-C8C4-4E65-A9CD-05D1C4DD7FF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06761796"/>
      </p:ext>
    </p:extLst>
  </p:cSld>
  <p:clrMapOvr>
    <a:masterClrMapping/>
  </p:clrMapOvr>
  <p:transition advTm="29011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  <a:ln w="28575">
            <a:solidFill>
              <a:srgbClr val="00B3AF"/>
            </a:solidFill>
          </a:ln>
        </p:spPr>
        <p:txBody>
          <a:bodyPr>
            <a:normAutofit/>
          </a:bodyPr>
          <a:lstStyle/>
          <a:p>
            <a:r>
              <a:rPr lang="en-GB" sz="4000" b="1" dirty="0"/>
              <a:t>Broad and Balanced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457200" y="1268760"/>
            <a:ext cx="8219256" cy="5256584"/>
          </a:xfrm>
          <a:ln w="28575">
            <a:solidFill>
              <a:srgbClr val="00B3AF"/>
            </a:solidFill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3200" b="1" dirty="0"/>
              <a:t>One</a:t>
            </a:r>
            <a:r>
              <a:rPr lang="en-GB" sz="3200" dirty="0"/>
              <a:t> ‘D &amp; T’ subject</a:t>
            </a:r>
          </a:p>
          <a:p>
            <a:pPr marL="0" indent="0">
              <a:buNone/>
            </a:pPr>
            <a:endParaRPr lang="en-GB" sz="3200" dirty="0"/>
          </a:p>
          <a:p>
            <a:pPr marL="0" indent="0">
              <a:buNone/>
            </a:pPr>
            <a:r>
              <a:rPr lang="en-GB" sz="3200" dirty="0"/>
              <a:t>Creative Media Production </a:t>
            </a:r>
            <a:r>
              <a:rPr lang="en-GB" sz="3200" b="1" dirty="0"/>
              <a:t>or</a:t>
            </a:r>
            <a:r>
              <a:rPr lang="en-GB" sz="3200" dirty="0"/>
              <a:t> Media Studies</a:t>
            </a:r>
          </a:p>
          <a:p>
            <a:pPr marL="0" indent="0">
              <a:buNone/>
            </a:pPr>
            <a:endParaRPr lang="en-GB" sz="3200" dirty="0"/>
          </a:p>
          <a:p>
            <a:pPr marL="0" indent="0">
              <a:buNone/>
            </a:pPr>
            <a:r>
              <a:rPr lang="en-GB" sz="3200" dirty="0"/>
              <a:t>Drama </a:t>
            </a:r>
            <a:r>
              <a:rPr lang="en-GB" sz="3200" b="1" dirty="0"/>
              <a:t>or</a:t>
            </a:r>
            <a:r>
              <a:rPr lang="en-GB" sz="3200" dirty="0"/>
              <a:t> Performing Arts</a:t>
            </a:r>
          </a:p>
          <a:p>
            <a:pPr marL="0" indent="0">
              <a:buNone/>
            </a:pPr>
            <a:endParaRPr lang="en-GB" sz="3200" dirty="0"/>
          </a:p>
          <a:p>
            <a:pPr marL="0" indent="0">
              <a:buNone/>
            </a:pPr>
            <a:r>
              <a:rPr lang="en-GB" sz="3200" dirty="0"/>
              <a:t>Physical Education </a:t>
            </a:r>
            <a:r>
              <a:rPr lang="en-GB" sz="3200" b="1" dirty="0"/>
              <a:t>or</a:t>
            </a:r>
            <a:r>
              <a:rPr lang="en-GB" sz="3200" dirty="0"/>
              <a:t> Sports Studies</a:t>
            </a:r>
          </a:p>
          <a:p>
            <a:pPr marL="0" indent="0">
              <a:buNone/>
            </a:pPr>
            <a:endParaRPr lang="en-GB" sz="3200" dirty="0"/>
          </a:p>
          <a:p>
            <a:pPr marL="0" indent="0">
              <a:buNone/>
            </a:pPr>
            <a:endParaRPr lang="en-GB" sz="3200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4BBD3B4-DE30-441C-88B7-6878C05685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559718"/>
      </p:ext>
    </p:extLst>
  </p:cSld>
  <p:clrMapOvr>
    <a:masterClrMapping/>
  </p:clrMapOvr>
  <p:transition advTm="30521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6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0.6|4.8|17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9|6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5|17.5|5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3|4|4.5|0.6|16.2|2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4.4|4.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5216</TotalTime>
  <Words>918</Words>
  <Application>Microsoft Office PowerPoint</Application>
  <PresentationFormat>On-screen Show (4:3)</PresentationFormat>
  <Paragraphs>168</Paragraphs>
  <Slides>15</Slides>
  <Notes>15</Notes>
  <HiddenSlides>0</HiddenSlides>
  <MMClips>15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Raleway</vt:lpstr>
      <vt:lpstr>Office Theme</vt:lpstr>
      <vt:lpstr>Options 2025</vt:lpstr>
      <vt:lpstr>Which subjects are mandatory?</vt:lpstr>
      <vt:lpstr>Options</vt:lpstr>
      <vt:lpstr>Open Option Subjects</vt:lpstr>
      <vt:lpstr> New GCSE Grades</vt:lpstr>
      <vt:lpstr>GCSE Exams</vt:lpstr>
      <vt:lpstr>Vocational and Technical Awards</vt:lpstr>
      <vt:lpstr>Vocational and Technical Awards</vt:lpstr>
      <vt:lpstr>Broad and Balanced</vt:lpstr>
      <vt:lpstr>Sport/PE and Drama/Performing Arts</vt:lpstr>
      <vt:lpstr>Example 1</vt:lpstr>
      <vt:lpstr>Example 2</vt:lpstr>
      <vt:lpstr>Example 3</vt:lpstr>
      <vt:lpstr>Key Dates</vt:lpstr>
      <vt:lpstr>Contact Details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adminjt</dc:creator>
  <cp:lastModifiedBy>Sean Fenwick</cp:lastModifiedBy>
  <cp:revision>335</cp:revision>
  <cp:lastPrinted>2020-01-20T17:54:12Z</cp:lastPrinted>
  <dcterms:created xsi:type="dcterms:W3CDTF">2012-01-09T10:55:05Z</dcterms:created>
  <dcterms:modified xsi:type="dcterms:W3CDTF">2025-01-24T16:24:18Z</dcterms:modified>
</cp:coreProperties>
</file>