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5"/>
  </p:notesMasterIdLst>
  <p:sldIdLst>
    <p:sldId id="371" r:id="rId2"/>
    <p:sldId id="376" r:id="rId3"/>
    <p:sldId id="373" r:id="rId4"/>
    <p:sldId id="401" r:id="rId5"/>
    <p:sldId id="402" r:id="rId6"/>
    <p:sldId id="300" r:id="rId7"/>
    <p:sldId id="381" r:id="rId8"/>
    <p:sldId id="398" r:id="rId9"/>
    <p:sldId id="396" r:id="rId10"/>
    <p:sldId id="257" r:id="rId11"/>
    <p:sldId id="25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86AF7-2CED-47C7-A0E5-085E94D047AB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F3586-3ED7-4D89-9D36-4EB23A136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6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862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6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0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3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690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8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368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2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5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2u.net/shop/resources/edexcel-gcse-business-calculation-practice-book" TargetMode="External"/><Relationship Id="rId2" Type="http://schemas.openxmlformats.org/officeDocument/2006/relationships/hyperlink" Target="https://www.amazon.co.uk/Business-Edexcel-Complete-Revision-Practice/dp/1789080894/ref=asc_df_1789080894/?tag=googshopuk-21&amp;linkCode=df0&amp;hvadid=310775890077&amp;hvpos=&amp;hvnetw=g&amp;hvrand=3962175702099933434&amp;hvpone=&amp;hvptwo=&amp;hvqmt=&amp;hvdev=c&amp;hvdvcmdl=&amp;hvlocint=&amp;hvlocphy=9046454&amp;hvtargid=pla-613021037914&amp;psc=1&amp;mcid=c1dcf212090c3e0b96ddbd5b43ad14ff&amp;th=1&amp;psc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utor2u.net/live/archive?subject=business&amp;level=gcs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14B9D8-8B16-4384-BFDF-8A75A2B5F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2" b="15603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E43CC1-7A39-4AD1-AA60-55D34EB3C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GCSE Business</a:t>
            </a:r>
          </a:p>
        </p:txBody>
      </p:sp>
    </p:spTree>
    <p:extLst>
      <p:ext uri="{BB962C8B-B14F-4D97-AF65-F5344CB8AC3E}">
        <p14:creationId xmlns:p14="http://schemas.microsoft.com/office/powerpoint/2010/main" val="2781252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559B-3A6E-4CFA-82C7-C2DC34E15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Toonish" pitchFamily="2" charset="0"/>
              </a:rPr>
              <a:t>Response 2 - Not fully developed points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00E8E2-ECD5-4B5E-B686-BECD3E181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57E9F-27E6-41BA-9968-77F6CE0F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30" y="1603884"/>
            <a:ext cx="8764208" cy="45730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59ADC9-1A62-42C8-9D63-20D17179D2F7}"/>
              </a:ext>
            </a:extLst>
          </p:cNvPr>
          <p:cNvSpPr/>
          <p:nvPr/>
        </p:nvSpPr>
        <p:spPr>
          <a:xfrm>
            <a:off x="3945924" y="5395784"/>
            <a:ext cx="609600" cy="57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0EEA01-4EA3-4480-A146-A0E432E8D1F3}"/>
              </a:ext>
            </a:extLst>
          </p:cNvPr>
          <p:cNvSpPr/>
          <p:nvPr/>
        </p:nvSpPr>
        <p:spPr>
          <a:xfrm>
            <a:off x="2385848" y="4001294"/>
            <a:ext cx="6705600" cy="17626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17FA54F-4E40-48EC-A8C2-909F5015FA33}"/>
              </a:ext>
            </a:extLst>
          </p:cNvPr>
          <p:cNvSpPr txBox="1">
            <a:spLocks/>
          </p:cNvSpPr>
          <p:nvPr/>
        </p:nvSpPr>
        <p:spPr>
          <a:xfrm>
            <a:off x="303929" y="2083934"/>
            <a:ext cx="150745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/>
              <a:t>3 marks for context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0" indent="0">
              <a:buFont typeface="Arial" pitchFamily="34" charset="0"/>
              <a:buNone/>
            </a:pPr>
            <a:r>
              <a:rPr lang="en-GB" dirty="0"/>
              <a:t>2 marks for analysis </a:t>
            </a:r>
          </a:p>
        </p:txBody>
      </p:sp>
    </p:spTree>
    <p:extLst>
      <p:ext uri="{BB962C8B-B14F-4D97-AF65-F5344CB8AC3E}">
        <p14:creationId xmlns:p14="http://schemas.microsoft.com/office/powerpoint/2010/main" val="197237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FE9F-5FC9-492B-80A6-5A30C067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Toonish" pitchFamily="2" charset="0"/>
              </a:rPr>
              <a:t>Excellent Response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039918-D6FB-4048-B549-48009AA92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88BA4-0CAE-4E91-A5FE-E62AC7B2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11" y="1690688"/>
            <a:ext cx="8789037" cy="500869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7B4A68-6904-4B09-86D5-E74E26B32305}"/>
              </a:ext>
            </a:extLst>
          </p:cNvPr>
          <p:cNvSpPr/>
          <p:nvPr/>
        </p:nvSpPr>
        <p:spPr>
          <a:xfrm>
            <a:off x="2390501" y="4549282"/>
            <a:ext cx="6900644" cy="17626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5EFA6DF-1E41-4576-99C8-035193DE53CB}"/>
              </a:ext>
            </a:extLst>
          </p:cNvPr>
          <p:cNvSpPr txBox="1">
            <a:spLocks/>
          </p:cNvSpPr>
          <p:nvPr/>
        </p:nvSpPr>
        <p:spPr>
          <a:xfrm>
            <a:off x="303929" y="2083934"/>
            <a:ext cx="150745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3 marks for context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 marks for analysis 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8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549A-1B09-5CC9-090E-2E9E7416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9 Marker structure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55A1-3DB3-C482-0FE1-BAB746022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56151"/>
            <a:ext cx="11146824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effectLst/>
                <a:highlight>
                  <a:srgbClr val="00FF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suggest the BUSINESS NAME picks… </a:t>
            </a:r>
            <a:endParaRPr lang="en-GB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b="1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One advantage of the chosen option is… Because….This would lead to… Therefore…</a:t>
            </a:r>
            <a:endParaRPr lang="en-GB" sz="26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b="1" dirty="0"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One disadvantage </a:t>
            </a:r>
            <a:r>
              <a:rPr lang="en-GB" sz="2600" b="1" dirty="0"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chosen option is</a:t>
            </a:r>
            <a:r>
              <a:rPr lang="en-GB" sz="2600" b="1" dirty="0"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GB" sz="2600" b="1" dirty="0"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Because….This would lead to… Therefore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highlight>
                  <a:srgbClr val="00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effectLst/>
                <a:highlight>
                  <a:srgbClr val="00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AJIM  Conclusion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7E9D3-7B77-4911-9FCB-E8A8D0D62C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E5D7"/>
              </a:clrFrom>
              <a:clrTo>
                <a:srgbClr val="FBE5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6007" y="4467496"/>
            <a:ext cx="2168403" cy="227712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A704C85-1122-4718-A69C-59369642AD02}"/>
              </a:ext>
            </a:extLst>
          </p:cNvPr>
          <p:cNvSpPr/>
          <p:nvPr/>
        </p:nvSpPr>
        <p:spPr>
          <a:xfrm>
            <a:off x="3091543" y="5172891"/>
            <a:ext cx="487680" cy="200298"/>
          </a:xfrm>
          <a:prstGeom prst="righ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3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549A-1B09-5CC9-090E-2E9E7416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23330"/>
          </a:xfrm>
        </p:spPr>
        <p:txBody>
          <a:bodyPr>
            <a:normAutofit/>
          </a:bodyPr>
          <a:lstStyle/>
          <a:p>
            <a:r>
              <a:rPr lang="en-US" sz="5400" dirty="0"/>
              <a:t>12 Marker structure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55A1-3DB3-C482-0FE1-BAB746022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6799627" cy="4614318"/>
          </a:xfrm>
        </p:spPr>
        <p:txBody>
          <a:bodyPr>
            <a:normAutofit/>
          </a:bodyPr>
          <a:lstStyle/>
          <a:p>
            <a:r>
              <a:rPr lang="en-GB" dirty="0">
                <a:highlight>
                  <a:srgbClr val="00FFFF"/>
                </a:highlight>
              </a:rPr>
              <a:t>Para 1 – It is, supports decision (1 advantage is enough)</a:t>
            </a:r>
          </a:p>
          <a:p>
            <a:endParaRPr lang="en-GB" dirty="0">
              <a:highlight>
                <a:srgbClr val="00FFFF"/>
              </a:highlight>
            </a:endParaRPr>
          </a:p>
          <a:p>
            <a:r>
              <a:rPr lang="en-GB" dirty="0">
                <a:highlight>
                  <a:srgbClr val="00FF00"/>
                </a:highlight>
              </a:rPr>
              <a:t>Para 2 – It isn’t, against (1 disadvantage is enough)</a:t>
            </a:r>
          </a:p>
          <a:p>
            <a:endParaRPr lang="en-GB" dirty="0">
              <a:highlight>
                <a:srgbClr val="00FF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A8A2A-F338-4F21-9A90-0B31AD4F93B1}"/>
              </a:ext>
            </a:extLst>
          </p:cNvPr>
          <p:cNvSpPr txBox="1"/>
          <p:nvPr/>
        </p:nvSpPr>
        <p:spPr>
          <a:xfrm>
            <a:off x="7564218" y="2603628"/>
            <a:ext cx="3619624" cy="4154984"/>
          </a:xfrm>
          <a:prstGeom prst="rect">
            <a:avLst/>
          </a:prstGeom>
          <a:solidFill>
            <a:srgbClr val="FD91F0"/>
          </a:solidFill>
        </p:spPr>
        <p:txBody>
          <a:bodyPr wrap="square">
            <a:spAutoFit/>
          </a:bodyPr>
          <a:lstStyle/>
          <a:p>
            <a:r>
              <a:rPr lang="en-US" sz="1400" b="1" u="sng" dirty="0"/>
              <a:t>M – Market </a:t>
            </a:r>
          </a:p>
          <a:p>
            <a:r>
              <a:rPr lang="en-US" sz="1400" b="1" dirty="0"/>
              <a:t>What kind of market is the business in? Who are their competitors?</a:t>
            </a:r>
          </a:p>
          <a:p>
            <a:endParaRPr lang="en-US" sz="1400" b="1" dirty="0"/>
          </a:p>
          <a:p>
            <a:r>
              <a:rPr lang="en-US" sz="1400" b="1" u="sng" dirty="0"/>
              <a:t>O – Objectives </a:t>
            </a:r>
          </a:p>
          <a:p>
            <a:r>
              <a:rPr lang="en-US" sz="1400" b="1" dirty="0"/>
              <a:t>What are their objectives? Increase revenue? Increase profit? Innovate? Improve product range?</a:t>
            </a:r>
          </a:p>
          <a:p>
            <a:endParaRPr lang="en-US" sz="1400" b="1" u="sng" dirty="0"/>
          </a:p>
          <a:p>
            <a:r>
              <a:rPr lang="en-US" sz="1400" b="1" u="sng" dirty="0"/>
              <a:t>P – Product </a:t>
            </a:r>
          </a:p>
          <a:p>
            <a:r>
              <a:rPr lang="en-US" sz="1400" b="1" dirty="0"/>
              <a:t>What products do they sell/services do they provide?</a:t>
            </a:r>
          </a:p>
          <a:p>
            <a:endParaRPr lang="en-US" sz="1400" b="1" dirty="0"/>
          </a:p>
          <a:p>
            <a:pPr algn="l" rtl="0" fontAlgn="base"/>
            <a:r>
              <a:rPr lang="en-US" sz="1400" b="1" u="sng" dirty="0"/>
              <a:t>S – Situation </a:t>
            </a:r>
          </a:p>
          <a:p>
            <a:pPr algn="l" rtl="0" fontAlgn="base"/>
            <a:r>
              <a:rPr lang="en-US" sz="1400" b="1" i="0" dirty="0">
                <a:effectLst/>
                <a:latin typeface="var(--ricos-custom-p-font-family,unset)"/>
              </a:rPr>
              <a:t>Does the business have any   problems? Financial, suppliers, any current employee problems? Does this business have areas that it needs to improve?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B82350-F71C-4B18-8046-EC04BD655057}"/>
              </a:ext>
            </a:extLst>
          </p:cNvPr>
          <p:cNvSpPr/>
          <p:nvPr/>
        </p:nvSpPr>
        <p:spPr>
          <a:xfrm>
            <a:off x="7914746" y="1685493"/>
            <a:ext cx="2573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Context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EC052-AAD6-4F5F-92EB-8C6278B08E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E5D7"/>
              </a:clrFrom>
              <a:clrTo>
                <a:srgbClr val="FBE5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8778" y="3188602"/>
            <a:ext cx="2655267" cy="278840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59C8659-6661-4CA4-BAC8-21377D72CDD2}"/>
              </a:ext>
            </a:extLst>
          </p:cNvPr>
          <p:cNvSpPr/>
          <p:nvPr/>
        </p:nvSpPr>
        <p:spPr>
          <a:xfrm>
            <a:off x="2803614" y="3526971"/>
            <a:ext cx="487680" cy="20029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1FCC0-1BA8-4DA6-A594-7316E626EA2B}"/>
              </a:ext>
            </a:extLst>
          </p:cNvPr>
          <p:cNvSpPr/>
          <p:nvPr/>
        </p:nvSpPr>
        <p:spPr>
          <a:xfrm>
            <a:off x="593239" y="3249959"/>
            <a:ext cx="25253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Para 3 – AJIM Conclusion</a:t>
            </a:r>
          </a:p>
          <a:p>
            <a:endParaRPr lang="en-GB" dirty="0">
              <a:highlight>
                <a:srgbClr val="FFFF00"/>
              </a:highligh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Remember add NEW VALUE – DO NOT REPEAT YOURSELF!)…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highlight>
                <a:srgbClr val="FFFF00"/>
              </a:highligh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LINK TO MOPS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23BC3-6385-49F6-98FA-6E539F8E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86" y="15082"/>
            <a:ext cx="9692640" cy="1325562"/>
          </a:xfrm>
        </p:spPr>
        <p:txBody>
          <a:bodyPr/>
          <a:lstStyle/>
          <a:p>
            <a:r>
              <a:rPr lang="en-GB" dirty="0"/>
              <a:t>Assessment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A92FF-EE23-4D07-AF01-E1030E624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454332"/>
            <a:ext cx="8595360" cy="4725806"/>
          </a:xfrm>
        </p:spPr>
        <p:txBody>
          <a:bodyPr>
            <a:noAutofit/>
          </a:bodyPr>
          <a:lstStyle/>
          <a:p>
            <a:r>
              <a:rPr lang="en-GB" sz="2000" b="1" u="sng" dirty="0">
                <a:solidFill>
                  <a:srgbClr val="0070C0"/>
                </a:solidFill>
              </a:rPr>
              <a:t>Exam board: Edexcel</a:t>
            </a:r>
          </a:p>
          <a:p>
            <a:r>
              <a:rPr lang="en-GB" sz="2000" dirty="0"/>
              <a:t>GCSE Business consists of two examinations that are completed at the end of Year 11</a:t>
            </a:r>
          </a:p>
          <a:p>
            <a:r>
              <a:rPr lang="en-GB" sz="2000" dirty="0"/>
              <a:t>Both examinations are 1hr 45 minutes long and consist of a range of questions, including:</a:t>
            </a:r>
          </a:p>
          <a:p>
            <a:pPr lvl="1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Multiple choice</a:t>
            </a:r>
          </a:p>
          <a:p>
            <a:pPr lvl="1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Calculation</a:t>
            </a:r>
          </a:p>
          <a:p>
            <a:pPr lvl="1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Short answer &amp; long answer  (1 - 12 marks)</a:t>
            </a:r>
          </a:p>
          <a:p>
            <a:pPr lvl="1"/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Answers in sections B&amp;C must be in the context of the case study provided</a:t>
            </a:r>
          </a:p>
          <a:p>
            <a:r>
              <a:rPr lang="en-US" sz="2000" dirty="0"/>
              <a:t>During each exam will also be provided with a separate case study booklet consisting of 2 separate case studies – section B and C</a:t>
            </a:r>
          </a:p>
          <a:p>
            <a:r>
              <a:rPr lang="en-US" sz="2000" dirty="0"/>
              <a:t>There is no controlled assessment for GCSE Business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5132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673E-15E0-4984-BBD0-439B5DCE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92640" cy="94052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Key Exam Information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F17047-7B67-471A-90FF-7159997C8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42610"/>
              </p:ext>
            </p:extLst>
          </p:nvPr>
        </p:nvGraphicFramePr>
        <p:xfrm>
          <a:off x="185057" y="1188720"/>
          <a:ext cx="10787743" cy="524605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39537">
                  <a:extLst>
                    <a:ext uri="{9D8B030D-6E8A-4147-A177-3AD203B41FA5}">
                      <a16:colId xmlns:a16="http://schemas.microsoft.com/office/drawing/2014/main" val="1269335878"/>
                    </a:ext>
                  </a:extLst>
                </a:gridCol>
                <a:gridCol w="4165308">
                  <a:extLst>
                    <a:ext uri="{9D8B030D-6E8A-4147-A177-3AD203B41FA5}">
                      <a16:colId xmlns:a16="http://schemas.microsoft.com/office/drawing/2014/main" val="3734893778"/>
                    </a:ext>
                  </a:extLst>
                </a:gridCol>
                <a:gridCol w="2441449">
                  <a:extLst>
                    <a:ext uri="{9D8B030D-6E8A-4147-A177-3AD203B41FA5}">
                      <a16:colId xmlns:a16="http://schemas.microsoft.com/office/drawing/2014/main" val="3602666764"/>
                    </a:ext>
                  </a:extLst>
                </a:gridCol>
                <a:gridCol w="2441449">
                  <a:extLst>
                    <a:ext uri="{9D8B030D-6E8A-4147-A177-3AD203B41FA5}">
                      <a16:colId xmlns:a16="http://schemas.microsoft.com/office/drawing/2014/main" val="79032477"/>
                    </a:ext>
                  </a:extLst>
                </a:gridCol>
              </a:tblGrid>
              <a:tr h="573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Unit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Unit Content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Weighting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Exam Date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07085"/>
                  </a:ext>
                </a:extLst>
              </a:tr>
              <a:tr h="1758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Theme 1: Investigating small business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(Yr10 Content)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Enterprise and entrepreneurship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Spotting a business opportunity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Putting a business idea into practice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Making the business effective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Understanding external influences on business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50%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GCSE Business Studies Paper 1: Investigating Small Business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Tuesday 14</a:t>
                      </a:r>
                      <a:r>
                        <a:rPr lang="en-GB" sz="1800" baseline="30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May PM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855108"/>
                  </a:ext>
                </a:extLst>
              </a:tr>
              <a:tr h="1461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Theme 2: Building a business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(Yr11 Content)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Growing the business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Making marketing decisions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Making operational decisions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Making financial decisions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Making human resource decisions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50%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GCSE Business Studies Paper 2: Building a Business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 5</a:t>
                      </a:r>
                      <a:r>
                        <a:rPr lang="en-GB" sz="1800" baseline="30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June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273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8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473E-5773-4934-8028-6B308430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15082"/>
            <a:ext cx="9692640" cy="1325562"/>
          </a:xfrm>
        </p:spPr>
        <p:txBody>
          <a:bodyPr/>
          <a:lstStyle/>
          <a:p>
            <a:r>
              <a:rPr lang="en-GB" dirty="0">
                <a:ea typeface="Toonish" pitchFamily="2" charset="0"/>
              </a:rPr>
              <a:t>Revision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95DCE-73A0-42DD-BE2A-939B0CC26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08" y="1540941"/>
            <a:ext cx="9073461" cy="4839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Ensure you use the full range of revision resources that have been provided, including: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Class folders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Flash cards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hlinkClick r:id="rId2"/>
              </a:rPr>
              <a:t>Edexcel GCSE Business revision guide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hlinkClick r:id="rId3"/>
              </a:rPr>
              <a:t>Tutor 2U Edexcel GCSE Calculation practice booklet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hlinkClick r:id="rId4"/>
              </a:rPr>
              <a:t>Tutor2U Revision Blast videos 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Exam technique cheat sheet, key terminology summary and key formula sheets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Tutor2U website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GCSE Pod website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Revision mind maps (A3) – Theme 1 and 2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Knowledge booklets – Theme 1 and 2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Past papers and mark schemes (On CC)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Exam technique presentations (On CC)</a:t>
            </a:r>
          </a:p>
        </p:txBody>
      </p:sp>
    </p:spTree>
    <p:extLst>
      <p:ext uri="{BB962C8B-B14F-4D97-AF65-F5344CB8AC3E}">
        <p14:creationId xmlns:p14="http://schemas.microsoft.com/office/powerpoint/2010/main" val="22156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3A7B6D-B166-4FAE-A7C9-257484961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 Technique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296411-B1BF-4218-9FC6-3F8904B50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Quick Recap</a:t>
            </a:r>
          </a:p>
        </p:txBody>
      </p:sp>
    </p:spTree>
    <p:extLst>
      <p:ext uri="{BB962C8B-B14F-4D97-AF65-F5344CB8AC3E}">
        <p14:creationId xmlns:p14="http://schemas.microsoft.com/office/powerpoint/2010/main" val="270113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BLT to develop your arguments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9E56C1-AAE7-400D-9B27-4CD8CB62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64" y="1799430"/>
            <a:ext cx="8791575" cy="4410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040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D536-EE1D-4BB1-A333-4E79FFA9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Section B&amp;C – Remember the importance of context for ALL Q’s!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AC200D-C694-49DD-B852-F01332828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B471D-28CD-4965-8755-B7FB2D591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423" y="1734507"/>
            <a:ext cx="3600000" cy="442298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36404C-1B20-4750-B22B-A0EF1446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89" y="1734506"/>
            <a:ext cx="3600000" cy="442298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C5797-2216-4E98-92A8-F94AB5D71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855"/>
          <a:stretch/>
        </p:blipFill>
        <p:spPr>
          <a:xfrm>
            <a:off x="7636147" y="1734506"/>
            <a:ext cx="3600000" cy="444563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944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503F53-23A0-4F7C-9DCF-65267DEF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11" y="91856"/>
            <a:ext cx="10515600" cy="1325563"/>
          </a:xfrm>
        </p:spPr>
        <p:txBody>
          <a:bodyPr/>
          <a:lstStyle/>
          <a:p>
            <a:r>
              <a:rPr lang="en-GB" dirty="0">
                <a:latin typeface="Toonish" pitchFamily="2" charset="0"/>
                <a:ea typeface="Toonish" pitchFamily="2" charset="0"/>
              </a:rPr>
              <a:t>Answering 6 mark questions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B8436-D001-4503-B41B-656F0DE05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7493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3 marks for context (A02)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3 marks for analysis (A03a)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44698-98E4-4C21-9D9D-CD8B6C1A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955" y="1488877"/>
            <a:ext cx="6563539" cy="50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1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B5E949-397B-48A1-891C-9ADB206B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Toonish" pitchFamily="2" charset="0"/>
              </a:rPr>
              <a:t>Response</a:t>
            </a:r>
            <a:r>
              <a:rPr lang="en-GB" dirty="0">
                <a:latin typeface="Toonish" pitchFamily="2" charset="0"/>
                <a:ea typeface="Toonish" pitchFamily="2" charset="0"/>
              </a:rPr>
              <a:t> </a:t>
            </a:r>
            <a:r>
              <a:rPr lang="en-GB" dirty="0">
                <a:ea typeface="Toonish" pitchFamily="2" charset="0"/>
              </a:rPr>
              <a:t>1 – no context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D0D68F-59F9-453D-B079-BEF78139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929" y="2083934"/>
            <a:ext cx="1507454" cy="43513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3 marks for analysis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0 marks for context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8599D-A38B-47F4-92ED-6382390CD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513" y="1567317"/>
            <a:ext cx="7935432" cy="486795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62445C-209C-453F-A97A-A8D70DEF8938}"/>
              </a:ext>
            </a:extLst>
          </p:cNvPr>
          <p:cNvSpPr/>
          <p:nvPr/>
        </p:nvSpPr>
        <p:spPr>
          <a:xfrm>
            <a:off x="2774731" y="4414345"/>
            <a:ext cx="6316717" cy="17626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571</TotalTime>
  <Words>551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Schoolbook</vt:lpstr>
      <vt:lpstr>Comic Sans MS</vt:lpstr>
      <vt:lpstr>Symbol</vt:lpstr>
      <vt:lpstr>Times New Roman</vt:lpstr>
      <vt:lpstr>Toonish</vt:lpstr>
      <vt:lpstr>var(--ricos-custom-p-font-family,unset)</vt:lpstr>
      <vt:lpstr>Wingdings 2</vt:lpstr>
      <vt:lpstr>View</vt:lpstr>
      <vt:lpstr>GCSE Business</vt:lpstr>
      <vt:lpstr>Assessment Reminder</vt:lpstr>
      <vt:lpstr>Key Exam Information</vt:lpstr>
      <vt:lpstr>Revision Resources</vt:lpstr>
      <vt:lpstr>Exam Technique</vt:lpstr>
      <vt:lpstr>Using BLT to develop your arguments</vt:lpstr>
      <vt:lpstr>Section B&amp;C – Remember the importance of context for ALL Q’s!</vt:lpstr>
      <vt:lpstr>Answering 6 mark questions</vt:lpstr>
      <vt:lpstr>Response 1 – no context </vt:lpstr>
      <vt:lpstr>Response 2 - Not fully developed points </vt:lpstr>
      <vt:lpstr>Excellent Response 3</vt:lpstr>
      <vt:lpstr>9 Marker structure</vt:lpstr>
      <vt:lpstr>12 Marker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and Marketing</dc:title>
  <dc:creator>Andrew Shelton</dc:creator>
  <cp:lastModifiedBy>Andrew Shelton</cp:lastModifiedBy>
  <cp:revision>85</cp:revision>
  <dcterms:created xsi:type="dcterms:W3CDTF">2021-01-26T16:02:12Z</dcterms:created>
  <dcterms:modified xsi:type="dcterms:W3CDTF">2024-02-27T16:01:33Z</dcterms:modified>
</cp:coreProperties>
</file>