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3" r:id="rId2"/>
    <p:sldId id="267" r:id="rId3"/>
    <p:sldId id="268" r:id="rId4"/>
    <p:sldId id="264" r:id="rId5"/>
    <p:sldId id="269" r:id="rId6"/>
    <p:sldId id="270" r:id="rId7"/>
    <p:sldId id="272" r:id="rId8"/>
    <p:sldId id="265" r:id="rId9"/>
    <p:sldId id="266" r:id="rId10"/>
  </p:sldIdLst>
  <p:sldSz cx="12192000" cy="6858000"/>
  <p:notesSz cx="6797675" cy="9926638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6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9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ck History Month 2021 - Proud To Be">
            <a:extLst>
              <a:ext uri="{FF2B5EF4-FFF2-40B4-BE49-F238E27FC236}">
                <a16:creationId xmlns:a16="http://schemas.microsoft.com/office/drawing/2014/main" id="{29D02515-E6B8-4A61-9219-60855136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4" y="185195"/>
            <a:ext cx="11057681" cy="62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CB55281-5164-4F2B-BD9A-199F56834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2845">
        <p14:warp dir="in"/>
      </p:transition>
    </mc:Choice>
    <mc:Fallback xmlns="">
      <p:transition spd="slow" advTm="72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6C617A-9964-4778-99FE-C29BF2374F35}"/>
              </a:ext>
            </a:extLst>
          </p:cNvPr>
          <p:cNvSpPr/>
          <p:nvPr/>
        </p:nvSpPr>
        <p:spPr>
          <a:xfrm>
            <a:off x="4167267" y="4742084"/>
            <a:ext cx="3719231" cy="1866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Imagine breaking the rules, just by existing…….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32C67-2889-45A1-8942-5C3743D67CD6}"/>
              </a:ext>
            </a:extLst>
          </p:cNvPr>
          <p:cNvSpPr/>
          <p:nvPr/>
        </p:nvSpPr>
        <p:spPr>
          <a:xfrm rot="21094191">
            <a:off x="258381" y="335952"/>
            <a:ext cx="3342968" cy="1351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Can I touch your hair?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(hand already extended)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14BAC6-EEB3-41D7-80C8-7946653DE369}"/>
              </a:ext>
            </a:extLst>
          </p:cNvPr>
          <p:cNvSpPr/>
          <p:nvPr/>
        </p:nvSpPr>
        <p:spPr>
          <a:xfrm rot="721244">
            <a:off x="8569695" y="509432"/>
            <a:ext cx="3342968" cy="133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You only wash it once a week!?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FBD36-55E9-40E6-92A6-1A398BAF12D9}"/>
              </a:ext>
            </a:extLst>
          </p:cNvPr>
          <p:cNvSpPr/>
          <p:nvPr/>
        </p:nvSpPr>
        <p:spPr>
          <a:xfrm>
            <a:off x="4403560" y="420614"/>
            <a:ext cx="3342968" cy="97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Is that a perm/natural?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991ED5-BA80-4438-AE59-16C11B4E036C}"/>
              </a:ext>
            </a:extLst>
          </p:cNvPr>
          <p:cNvSpPr/>
          <p:nvPr/>
        </p:nvSpPr>
        <p:spPr>
          <a:xfrm rot="785582">
            <a:off x="8504518" y="2498953"/>
            <a:ext cx="3342968" cy="1298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Your hair is too big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9F9B4E-B5AA-4EF2-A33E-C27165EDA405}"/>
              </a:ext>
            </a:extLst>
          </p:cNvPr>
          <p:cNvSpPr/>
          <p:nvPr/>
        </p:nvSpPr>
        <p:spPr>
          <a:xfrm rot="21094191">
            <a:off x="379741" y="2212982"/>
            <a:ext cx="3342968" cy="117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That’s not a natural hair style, its against the rules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71188B-4567-4646-8F56-92A23BDE548C}"/>
              </a:ext>
            </a:extLst>
          </p:cNvPr>
          <p:cNvSpPr/>
          <p:nvPr/>
        </p:nvSpPr>
        <p:spPr>
          <a:xfrm>
            <a:off x="4354457" y="2385742"/>
            <a:ext cx="3342968" cy="15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That’s a cool hairstyle, I would love braids…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D71122-A697-42D3-9780-FFB14BFB50A0}"/>
              </a:ext>
            </a:extLst>
          </p:cNvPr>
          <p:cNvSpPr/>
          <p:nvPr/>
        </p:nvSpPr>
        <p:spPr>
          <a:xfrm rot="21094191">
            <a:off x="390766" y="4423914"/>
            <a:ext cx="3342968" cy="121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You’ve had it cut too short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EA4433-B0EE-4115-818F-522DE9B1A96C}"/>
              </a:ext>
            </a:extLst>
          </p:cNvPr>
          <p:cNvSpPr/>
          <p:nvPr/>
        </p:nvSpPr>
        <p:spPr>
          <a:xfrm rot="926481">
            <a:off x="8555885" y="4575039"/>
            <a:ext cx="3342968" cy="1617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Sorry we don’t cut Afro hair here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(or we will have to charge you more)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C6C3797-AFE6-44B6-B1AB-635EBC259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45"/>
    </mc:Choice>
    <mc:Fallback xmlns="">
      <p:transition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C196-FA0E-47C5-AA13-42B622A0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Halo Hair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9890-4B7E-409D-92D8-CD7B99041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31" y="1827323"/>
            <a:ext cx="10515600" cy="466555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During the Anti-racism Ambassador training last year, it was raised in nearly every session that students with afro-textured hair or who wear protective hairstyles, like braids, cornrows often get unwanted verbal and physical attention</a:t>
            </a:r>
          </a:p>
          <a:p>
            <a:r>
              <a:rPr lang="en-GB" sz="3200" dirty="0">
                <a:solidFill>
                  <a:schemeClr val="bg1"/>
                </a:solidFill>
              </a:rPr>
              <a:t>As a result, the Halo Focus group was formed to discuss the issues students face at Wellington school</a:t>
            </a:r>
          </a:p>
          <a:p>
            <a:r>
              <a:rPr lang="en-GB" sz="3200" dirty="0">
                <a:solidFill>
                  <a:schemeClr val="bg1"/>
                </a:solidFill>
              </a:rPr>
              <a:t>Wellington school has now signed up to the Halo Code, which protects people with afro hair and their protective hairstyles.</a:t>
            </a:r>
          </a:p>
          <a:p>
            <a:endParaRPr lang="en-GB" dirty="0"/>
          </a:p>
        </p:txBody>
      </p:sp>
      <p:pic>
        <p:nvPicPr>
          <p:cNvPr id="1026" name="Picture 2" descr="https://halocollective.co.uk/media/images/icon-logo-main-dark.original.png">
            <a:extLst>
              <a:ext uri="{FF2B5EF4-FFF2-40B4-BE49-F238E27FC236}">
                <a16:creationId xmlns:a16="http://schemas.microsoft.com/office/drawing/2014/main" id="{F9E54295-7F4E-4FB6-A532-E20358B1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00" y="0"/>
            <a:ext cx="3215986" cy="16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AA52E94-F594-4598-8A19-53F7F27DD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00"/>
    </mc:Choice>
    <mc:Fallback xmlns="">
      <p:transition advTm="2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F774-4D06-493B-ABDD-E2A2106D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143452"/>
            <a:ext cx="10928927" cy="108541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Hair discrimination we face….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3A3C5-6F8C-4F98-890D-35EF5BB7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228869"/>
            <a:ext cx="10774236" cy="4725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cs typeface="Calibri"/>
              </a:rPr>
              <a:t>It’s hard at a school like Wellington when afro-hair is a minority hair texture</a:t>
            </a:r>
          </a:p>
          <a:p>
            <a:r>
              <a:rPr lang="en-GB" dirty="0">
                <a:solidFill>
                  <a:schemeClr val="bg1"/>
                </a:solidFill>
                <a:cs typeface="Calibri"/>
              </a:rPr>
              <a:t>We often get people touching our hair, putting objects in our hair as a “joke”</a:t>
            </a:r>
          </a:p>
          <a:p>
            <a:r>
              <a:rPr lang="en-GB" dirty="0">
                <a:solidFill>
                  <a:schemeClr val="bg1"/>
                </a:solidFill>
                <a:cs typeface="Calibri"/>
              </a:rPr>
              <a:t>It costs more to get afro hair cut/styled (many of us have to travel far to get someone who is specially trained). It takes a lot of care to keep it healthy. </a:t>
            </a:r>
          </a:p>
          <a:p>
            <a:r>
              <a:rPr lang="en-GB" dirty="0">
                <a:solidFill>
                  <a:schemeClr val="bg1"/>
                </a:solidFill>
                <a:cs typeface="Calibri"/>
              </a:rPr>
              <a:t>Some of us wear our hair naturally, some have it cut short to help maintain and other wear protective hairstyles like braids. This is not a fashion statement, it is necessary and has strong roots in black identity 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C6EC22-9A60-41B0-B19B-AC832FBAC6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139"/>
    </mc:Choice>
    <mc:Fallback xmlns="">
      <p:transition advTm="32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C4E8-E704-4A4F-80A8-90A97B5E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7663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 history of hair discrimination….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DFB8-DE43-4791-BD7A-37063A31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8" y="1479525"/>
            <a:ext cx="7471856" cy="497703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Afro-textured hair and hairstyles have always been an important symbol of wealth, identity, family, heritage, age, tribe, religion, and social rank, as well as a visual language. </a:t>
            </a:r>
          </a:p>
          <a:p>
            <a:r>
              <a:rPr lang="en-GB" dirty="0">
                <a:solidFill>
                  <a:schemeClr val="bg1"/>
                </a:solidFill>
              </a:rPr>
              <a:t>Hairstyling was a meaningful social activity, where bonds were built and knowledge was shared within communities. </a:t>
            </a:r>
          </a:p>
          <a:p>
            <a:r>
              <a:rPr lang="en-GB" dirty="0">
                <a:solidFill>
                  <a:schemeClr val="bg1"/>
                </a:solidFill>
              </a:rPr>
              <a:t>Connection to these traditions almost destroyed by the transatlantic slave trade.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https://halocollective.co.uk/media/images/african-hair-braiders-black-hair.original.jpg">
            <a:extLst>
              <a:ext uri="{FF2B5EF4-FFF2-40B4-BE49-F238E27FC236}">
                <a16:creationId xmlns:a16="http://schemas.microsoft.com/office/drawing/2014/main" id="{06C7D7FD-7B61-4BB1-AAED-DEBCEEE2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41" y="586026"/>
            <a:ext cx="3263791" cy="51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2138FA9-EA29-4EBE-9632-104F875F4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5386">
        <p14:warp dir="in"/>
      </p:transition>
    </mc:Choice>
    <mc:Fallback xmlns="">
      <p:transition spd="slow" advTm="253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C4E8-E704-4A4F-80A8-90A97B5E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9" y="-19192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 history of hair discrimination…..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DFB8-DE43-4791-BD7A-37063A31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4" y="1098333"/>
            <a:ext cx="8866615" cy="5759667"/>
          </a:xfrm>
        </p:spPr>
        <p:txBody>
          <a:bodyPr>
            <a:normAutofit fontScale="92500" lnSpcReduction="20000"/>
          </a:bodyPr>
          <a:lstStyle/>
          <a:p>
            <a:r>
              <a:rPr lang="en-GB" sz="3400" dirty="0">
                <a:solidFill>
                  <a:schemeClr val="bg1"/>
                </a:solidFill>
              </a:rPr>
              <a:t>European slave traders classified Afro-textured hair as closer to fur or wool. </a:t>
            </a:r>
          </a:p>
          <a:p>
            <a:r>
              <a:rPr lang="en-GB" sz="3400" dirty="0">
                <a:solidFill>
                  <a:schemeClr val="bg1"/>
                </a:solidFill>
              </a:rPr>
              <a:t>By using animal terms for black hair, it dehumanised the slaves, slave traders regularly shaved the heads of slaves, stripping them of their identity</a:t>
            </a:r>
          </a:p>
          <a:p>
            <a:r>
              <a:rPr lang="en-GB" sz="3400" dirty="0">
                <a:solidFill>
                  <a:schemeClr val="bg1"/>
                </a:solidFill>
              </a:rPr>
              <a:t>Negative attitudes towards natural Black hair continued after the abolition of slavery. </a:t>
            </a:r>
          </a:p>
          <a:p>
            <a:r>
              <a:rPr lang="en-GB" sz="3400" dirty="0">
                <a:solidFill>
                  <a:schemeClr val="bg1"/>
                </a:solidFill>
              </a:rPr>
              <a:t>During Apartheid, Black South Africans were forced to participate in "The Pencil Test" to see if they could hold a pencil in their hair while they shook their head. If the pencil did not drop to the floor, the person would be classified as black and subjected to segregation. </a:t>
            </a:r>
          </a:p>
          <a:p>
            <a:r>
              <a:rPr lang="en-GB" sz="3400" dirty="0">
                <a:solidFill>
                  <a:schemeClr val="bg1"/>
                </a:solidFill>
              </a:rPr>
              <a:t>While these tests faded out of use, hair discrimination did not.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8" name="Picture 6" descr="Apartheid - Wikipedia">
            <a:extLst>
              <a:ext uri="{FF2B5EF4-FFF2-40B4-BE49-F238E27FC236}">
                <a16:creationId xmlns:a16="http://schemas.microsoft.com/office/drawing/2014/main" id="{C6F94362-BCAC-4C63-9DEC-748318AC8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5"/>
          <a:stretch/>
        </p:blipFill>
        <p:spPr bwMode="auto">
          <a:xfrm>
            <a:off x="8834370" y="1461358"/>
            <a:ext cx="3269816" cy="15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D0A8B51-10F1-4A93-BA26-64BB2E74A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681">
        <p14:warp dir="in"/>
      </p:transition>
    </mc:Choice>
    <mc:Fallback xmlns="">
      <p:transition spd="slow" advTm="40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B073-F99D-4CF6-A19A-48920486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8" y="-10784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 history of hair discrimination…..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31F19-5781-4666-BD8E-1959F0F1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38" y="893380"/>
            <a:ext cx="6608141" cy="5633544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Global definitions of beauty have long been linked to “whiteness”</a:t>
            </a:r>
          </a:p>
          <a:p>
            <a:r>
              <a:rPr lang="en-GB" dirty="0">
                <a:solidFill>
                  <a:schemeClr val="bg1"/>
                </a:solidFill>
              </a:rPr>
              <a:t>As a result, Black people began to use hot combs and harsh chemicals to straighten or “tame” hair in ways that mimicked European textures. </a:t>
            </a:r>
          </a:p>
          <a:p>
            <a:r>
              <a:rPr lang="en-GB" dirty="0">
                <a:solidFill>
                  <a:schemeClr val="bg1"/>
                </a:solidFill>
              </a:rPr>
              <a:t>Straighter hair and looser curls  was seen with “good hair” and necessary for accessing jobs, and natural texture hair was messy , unacceptable, and unprofessional. </a:t>
            </a:r>
          </a:p>
          <a:p>
            <a:r>
              <a:rPr lang="en-GB" dirty="0">
                <a:solidFill>
                  <a:schemeClr val="bg1"/>
                </a:solidFill>
              </a:rPr>
              <a:t>These racist beauty standards were normalised around the world and still remain in place today.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s://halocollective.co.uk/media/images/black-hair-refining-ad.original.jpg">
            <a:extLst>
              <a:ext uri="{FF2B5EF4-FFF2-40B4-BE49-F238E27FC236}">
                <a16:creationId xmlns:a16="http://schemas.microsoft.com/office/drawing/2014/main" id="{5D106CC1-F216-46D6-B981-98C1C287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70" y="1822066"/>
            <a:ext cx="4762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87FB00A-C086-49FB-A7FB-BBE3BF552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6110">
        <p14:warp dir="in"/>
      </p:transition>
    </mc:Choice>
    <mc:Fallback xmlns="">
      <p:transition spd="slow" advTm="26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3658-8E1D-49E4-BD4F-DA55F3B9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4" y="0"/>
            <a:ext cx="10515600" cy="155882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cs typeface="Calibri Light"/>
              </a:rPr>
              <a:t>What we would like to happen: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E9F6-8F3C-48B3-8FF8-553EA462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4" y="1477600"/>
            <a:ext cx="6731939" cy="434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cs typeface="Calibri"/>
              </a:rPr>
              <a:t>As young people at Wellington School we do not want be defined just by our skin colour or our hair. </a:t>
            </a:r>
          </a:p>
          <a:p>
            <a:r>
              <a:rPr lang="en-GB" dirty="0">
                <a:solidFill>
                  <a:schemeClr val="bg1"/>
                </a:solidFill>
                <a:cs typeface="Calibri"/>
              </a:rPr>
              <a:t>Be aware of the prejudice and the unwanted attention we get around our hair and intervene if you see it happening- call it out! </a:t>
            </a:r>
          </a:p>
          <a:p>
            <a:r>
              <a:rPr lang="en-GB" dirty="0">
                <a:solidFill>
                  <a:schemeClr val="bg1"/>
                </a:solidFill>
                <a:cs typeface="Calibri"/>
              </a:rPr>
              <a:t>By all means ask questions- but think before you speak and please don’t touch! </a:t>
            </a:r>
          </a:p>
          <a:p>
            <a:endParaRPr lang="en-GB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098" name="Picture 2" descr="dress code.">
            <a:extLst>
              <a:ext uri="{FF2B5EF4-FFF2-40B4-BE49-F238E27FC236}">
                <a16:creationId xmlns:a16="http://schemas.microsoft.com/office/drawing/2014/main" id="{9849C19A-8099-4349-815A-92D096B8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97" y="2326329"/>
            <a:ext cx="3588625" cy="20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7C7F95D-1A29-4035-B7C0-5918F7CA0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978">
        <p:fade/>
      </p:transition>
    </mc:Choice>
    <mc:Fallback xmlns="">
      <p:transition spd="med" advTm="199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lo Code School">
            <a:extLst>
              <a:ext uri="{FF2B5EF4-FFF2-40B4-BE49-F238E27FC236}">
                <a16:creationId xmlns:a16="http://schemas.microsoft.com/office/drawing/2014/main" id="{FE26963C-547A-4C84-A4AA-4538C0A3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31" y="800932"/>
            <a:ext cx="4264638" cy="49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877F1A6F-0CEB-44C6-A8F2-BBDC448B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9" y="337325"/>
            <a:ext cx="6003072" cy="45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7F55E0-46D9-48EE-A921-C216EA2845BB}"/>
              </a:ext>
            </a:extLst>
          </p:cNvPr>
          <p:cNvSpPr txBox="1"/>
          <p:nvPr/>
        </p:nvSpPr>
        <p:spPr>
          <a:xfrm>
            <a:off x="594731" y="5560167"/>
            <a:ext cx="652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804754878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648</Words>
  <Application>Microsoft Office PowerPoint</Application>
  <PresentationFormat>Widescreen</PresentationFormat>
  <Paragraphs>40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Halo Hair code </vt:lpstr>
      <vt:lpstr>Hair discrimination we face….</vt:lpstr>
      <vt:lpstr>A history of hair discrimination…..</vt:lpstr>
      <vt:lpstr>A history of hair discrimination…..</vt:lpstr>
      <vt:lpstr>A history of hair discrimination…..</vt:lpstr>
      <vt:lpstr>What we would like to happen: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E</dc:title>
  <dc:creator>Louise Cooper</dc:creator>
  <cp:lastModifiedBy>Louise Jaunbocus-Cooper</cp:lastModifiedBy>
  <cp:revision>47</cp:revision>
  <cp:lastPrinted>2021-10-05T14:11:32Z</cp:lastPrinted>
  <dcterms:created xsi:type="dcterms:W3CDTF">2021-07-20T08:12:50Z</dcterms:created>
  <dcterms:modified xsi:type="dcterms:W3CDTF">2022-01-07T11:18:35Z</dcterms:modified>
</cp:coreProperties>
</file>